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322" r:id="rId3"/>
    <p:sldId id="321" r:id="rId4"/>
    <p:sldId id="330" r:id="rId5"/>
    <p:sldId id="320" r:id="rId6"/>
    <p:sldId id="307" r:id="rId7"/>
    <p:sldId id="327" r:id="rId8"/>
    <p:sldId id="308" r:id="rId9"/>
    <p:sldId id="309" r:id="rId10"/>
    <p:sldId id="310" r:id="rId11"/>
    <p:sldId id="311" r:id="rId12"/>
    <p:sldId id="332" r:id="rId13"/>
    <p:sldId id="333" r:id="rId14"/>
    <p:sldId id="334" r:id="rId15"/>
    <p:sldId id="338" r:id="rId16"/>
    <p:sldId id="339" r:id="rId17"/>
    <p:sldId id="340" r:id="rId18"/>
    <p:sldId id="331" r:id="rId19"/>
    <p:sldId id="313" r:id="rId20"/>
    <p:sldId id="315" r:id="rId21"/>
    <p:sldId id="335" r:id="rId22"/>
    <p:sldId id="341" r:id="rId23"/>
    <p:sldId id="336" r:id="rId24"/>
    <p:sldId id="337" r:id="rId25"/>
    <p:sldId id="319" r:id="rId2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6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5" autoAdjust="0"/>
    <p:restoredTop sz="97570" autoAdjust="0"/>
  </p:normalViewPr>
  <p:slideViewPr>
    <p:cSldViewPr>
      <p:cViewPr varScale="1">
        <p:scale>
          <a:sx n="124" d="100"/>
          <a:sy n="124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голов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Герефордская</c:v>
                </c:pt>
                <c:pt idx="1">
                  <c:v>Абердин-ангусская</c:v>
                </c:pt>
                <c:pt idx="2">
                  <c:v>Шароле</c:v>
                </c:pt>
                <c:pt idx="3">
                  <c:v>Лимузинская</c:v>
                </c:pt>
                <c:pt idx="4">
                  <c:v>Салерс</c:v>
                </c:pt>
                <c:pt idx="5">
                  <c:v>Обрак</c:v>
                </c:pt>
                <c:pt idx="6">
                  <c:v>Калмыцкая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7789</c:v>
                </c:pt>
                <c:pt idx="1">
                  <c:v>113</c:v>
                </c:pt>
                <c:pt idx="2">
                  <c:v>362</c:v>
                </c:pt>
                <c:pt idx="3">
                  <c:v>790</c:v>
                </c:pt>
                <c:pt idx="4">
                  <c:v>1622</c:v>
                </c:pt>
                <c:pt idx="5">
                  <c:v>3406</c:v>
                </c:pt>
                <c:pt idx="6">
                  <c:v>139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9043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9043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r">
              <a:defRPr sz="1200"/>
            </a:lvl1pPr>
          </a:lstStyle>
          <a:p>
            <a:fld id="{E7ED384D-0670-480D-BC52-885CE227D02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232"/>
            <a:ext cx="2972547" cy="499043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852" y="9448232"/>
            <a:ext cx="2972547" cy="499043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r">
              <a:defRPr sz="1200"/>
            </a:lvl1pPr>
          </a:lstStyle>
          <a:p>
            <a:fld id="{3288785F-CD26-46AF-B5F6-3FE472CD8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431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r">
              <a:defRPr sz="1200"/>
            </a:lvl1pPr>
          </a:lstStyle>
          <a:p>
            <a:fld id="{6460A0FB-52E4-4ED6-9D94-CEE4EA7D1B85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72" tIns="46086" rIns="92172" bIns="4608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8"/>
            <a:ext cx="5486400" cy="4476273"/>
          </a:xfrm>
          <a:prstGeom prst="rect">
            <a:avLst/>
          </a:prstGeom>
        </p:spPr>
        <p:txBody>
          <a:bodyPr vert="horz" lIns="92172" tIns="46086" rIns="92172" bIns="460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6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r">
              <a:defRPr sz="1200"/>
            </a:lvl1pPr>
          </a:lstStyle>
          <a:p>
            <a:fld id="{25A411B1-DEA4-4622-AB4E-84E1E26177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419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3739462-7344-44A3-880B-71281A344100}" type="slidenum">
              <a:rPr lang="ru-RU" altLang="ru-RU" smtClean="0">
                <a:latin typeface="Calibri" panose="020F0502020204030204" pitchFamily="34" charset="0"/>
              </a:rPr>
              <a:pPr/>
              <a:t>22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622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8894" indent="-28803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2144" indent="-230429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3002" indent="-230429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3859" indent="-230429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4717" indent="-2304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5574" indent="-2304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6432" indent="-2304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7290" indent="-2304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7581B03-AC98-427D-983E-06B34C7C64C9}" type="slidenum">
              <a:rPr lang="ru-RU" altLang="ru-RU" smtClean="0">
                <a:latin typeface="Calibri" panose="020F0502020204030204" pitchFamily="34" charset="0"/>
              </a:rPr>
              <a:pPr/>
              <a:t>25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18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47007"/>
            <a:ext cx="7772400" cy="1470025"/>
          </a:xfrm>
        </p:spPr>
        <p:txBody>
          <a:bodyPr>
            <a:normAutofit/>
          </a:bodyPr>
          <a:lstStyle>
            <a:lvl1pPr algn="l">
              <a:defRPr sz="4400">
                <a:solidFill>
                  <a:srgbClr val="27622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32584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2762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591DD-8E86-4194-907A-EA3149E9EF2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E7BA3-76F8-4003-AD77-C939054370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27622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9.png"/><Relationship Id="rId5" Type="http://schemas.openxmlformats.org/officeDocument/2006/relationships/image" Target="../media/image30.png"/><Relationship Id="rId10" Type="http://schemas.openxmlformats.org/officeDocument/2006/relationships/image" Target="../media/image38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714356"/>
            <a:ext cx="8858312" cy="4717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ФГБОУ ВО Государственный аграрный университет Северного Зауралья</a:t>
            </a:r>
            <a:br>
              <a:rPr lang="ru-RU" sz="105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5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Комплексный научно-производственный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проект: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Повышение экономической эффективности производства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говядины в  Тюменской области при рациональном использовании породных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ресурсов»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</a:p>
          <a:p>
            <a:pPr algn="ctr"/>
            <a:endParaRPr lang="ru-RU" sz="1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</a:pPr>
            <a:r>
              <a:rPr lang="ru-RU" sz="1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altLang="ru-RU" sz="2400" dirty="0">
                <a:solidFill>
                  <a:prstClr val="black"/>
                </a:solidFill>
              </a:rPr>
              <a:t>Руководитель проекта заведующий кафедрой </a:t>
            </a:r>
            <a:r>
              <a:rPr lang="ru-RU" altLang="ru-RU" sz="2400" dirty="0" err="1">
                <a:solidFill>
                  <a:prstClr val="black"/>
                </a:solidFill>
              </a:rPr>
              <a:t>ТПиППЖ</a:t>
            </a:r>
            <a:r>
              <a:rPr lang="ru-RU" altLang="ru-RU" sz="2400" dirty="0">
                <a:solidFill>
                  <a:prstClr val="black"/>
                </a:solidFill>
              </a:rPr>
              <a:t>, доктор сельскохозяйственных наук </a:t>
            </a:r>
            <a:r>
              <a:rPr lang="ru-RU" altLang="ru-RU" sz="2400" dirty="0" err="1">
                <a:solidFill>
                  <a:prstClr val="black"/>
                </a:solidFill>
              </a:rPr>
              <a:t>Шевелёва</a:t>
            </a:r>
            <a:r>
              <a:rPr lang="ru-RU" altLang="ru-RU" sz="2400" dirty="0">
                <a:solidFill>
                  <a:prstClr val="black"/>
                </a:solidFill>
              </a:rPr>
              <a:t> Ольга Михайловна</a:t>
            </a:r>
          </a:p>
          <a:p>
            <a:pPr algn="ctr"/>
            <a:endParaRPr lang="ru-RU" sz="1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 исследований: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Продолжить работу по созданию высокопродуктивных зональных типов крупного рогатого скота мясного направления продуктивности.</a:t>
            </a:r>
          </a:p>
          <a:p>
            <a:pPr lvl="0"/>
            <a:r>
              <a:rPr lang="ru-RU" b="1" dirty="0" smtClean="0"/>
              <a:t>Провести биотехнологическую оценку пород скота, разводимых в Тюменской области для производства говядины;</a:t>
            </a:r>
          </a:p>
          <a:p>
            <a:pPr lvl="0"/>
            <a:r>
              <a:rPr lang="ru-RU" b="1" dirty="0" smtClean="0"/>
              <a:t>Дать сравнительную оценку разных вариантов межпородного скрещивания животных;</a:t>
            </a:r>
          </a:p>
          <a:p>
            <a:pPr lvl="0"/>
            <a:r>
              <a:rPr lang="ru-RU" b="1" dirty="0" smtClean="0"/>
              <a:t>Разработать оптимальный вариант выращивания </a:t>
            </a:r>
            <a:r>
              <a:rPr lang="ru-RU" b="1" dirty="0" err="1" smtClean="0"/>
              <a:t>сверхремонтного</a:t>
            </a:r>
            <a:r>
              <a:rPr lang="ru-RU" b="1" dirty="0" smtClean="0"/>
              <a:t> молодняка мясных пород на специализированных откормочных предприятиях;</a:t>
            </a:r>
          </a:p>
          <a:p>
            <a:pPr lvl="0"/>
            <a:r>
              <a:rPr lang="ru-RU" b="1" dirty="0" smtClean="0"/>
              <a:t>Разработать модульную ферму для скота мясного направления продуктивности для малых форм хозяйствования;</a:t>
            </a:r>
          </a:p>
          <a:p>
            <a:pPr lvl="0"/>
            <a:r>
              <a:rPr lang="ru-RU" b="1" dirty="0" smtClean="0"/>
              <a:t>Обосновать экономическую целесообразность выращивания молодняка различных пород и их сочетаний для производства высококачественной говядины.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1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направления исследований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382926"/>
              </p:ext>
            </p:extLst>
          </p:nvPr>
        </p:nvGraphicFramePr>
        <p:xfrm>
          <a:off x="395536" y="1484783"/>
          <a:ext cx="7946393" cy="4983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4496"/>
                <a:gridCol w="3481897"/>
              </a:tblGrid>
              <a:tr h="11427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племенных качеств крупного рогатого скота, создание селекционных достижений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апрель 2018-ноябрь2019 гг.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</a:tr>
              <a:tr h="5178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Эффективность межпородного скрещивания пород молочного направления продуктивности с быками мясных пород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май 2018-октябрь 2020гг.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</a:tr>
              <a:tr h="5713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Эффективность межпородного скрещивания коров мясного направления продуктивности с быками мясных пород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май 2018-октябрь 2020гг.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</a:tr>
              <a:tr h="857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Влияние различных технологий выращивания и откорма на продуктивные качества пород салерс, обрак и герефордской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апрель 2018 – октябрь 2020г.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7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8568952" cy="108012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dirty="0" smtClean="0"/>
              <a:t>Возможные схемы промышленного скрещивания мясных пород крупного рогатого скота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40768"/>
            <a:ext cx="9144000" cy="532859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1 схема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</a:t>
            </a: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 лимузин                  </a:t>
            </a: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err="1" smtClean="0">
                <a:solidFill>
                  <a:schemeClr val="tx1"/>
                </a:solidFill>
              </a:rPr>
              <a:t>салерс</a:t>
            </a:r>
            <a:r>
              <a:rPr lang="ru-RU" dirty="0" smtClean="0">
                <a:solidFill>
                  <a:schemeClr val="tx1"/>
                </a:solidFill>
              </a:rPr>
              <a:t>                   </a:t>
            </a:r>
            <a:r>
              <a:rPr lang="ru-RU" dirty="0" err="1" smtClean="0">
                <a:solidFill>
                  <a:schemeClr val="tx1"/>
                </a:solidFill>
              </a:rPr>
              <a:t>шароле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F</a:t>
            </a:r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just">
              <a:lnSpc>
                <a:spcPct val="50000"/>
              </a:lnSpc>
            </a:pPr>
            <a:r>
              <a:rPr lang="en-US" dirty="0" smtClean="0"/>
              <a:t>                                             </a:t>
            </a:r>
          </a:p>
          <a:p>
            <a:pPr>
              <a:lnSpc>
                <a:spcPct val="50000"/>
              </a:lnSpc>
            </a:pPr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             лучшие</a:t>
            </a:r>
            <a:endParaRPr lang="ru-RU" sz="2000" dirty="0" smtClean="0"/>
          </a:p>
          <a:p>
            <a:pPr algn="just">
              <a:lnSpc>
                <a:spcPct val="5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  </a:t>
            </a:r>
            <a:r>
              <a:rPr lang="en-US" dirty="0" smtClean="0">
                <a:solidFill>
                  <a:schemeClr val="tx1"/>
                </a:solidFill>
              </a:rPr>
              <a:t>F</a:t>
            </a:r>
            <a:r>
              <a:rPr lang="en-US" sz="28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                                        </a:t>
            </a:r>
            <a:r>
              <a:rPr lang="ru-RU" sz="2000" dirty="0" smtClean="0">
                <a:solidFill>
                  <a:schemeClr val="tx1"/>
                </a:solidFill>
              </a:rPr>
              <a:t>бычки</a:t>
            </a:r>
          </a:p>
          <a:p>
            <a:pPr algn="just"/>
            <a:endParaRPr lang="en-US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F</a:t>
            </a:r>
            <a:r>
              <a:rPr lang="en-US" sz="2800" dirty="0" smtClean="0">
                <a:solidFill>
                  <a:schemeClr val="tx1"/>
                </a:solidFill>
              </a:rPr>
              <a:t>3</a:t>
            </a:r>
          </a:p>
          <a:p>
            <a:pPr algn="just"/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en-US" sz="2000" dirty="0" smtClean="0">
              <a:solidFill>
                <a:schemeClr val="tx1"/>
              </a:solidFill>
            </a:endParaRPr>
          </a:p>
          <a:p>
            <a:pPr algn="just"/>
            <a:endParaRPr lang="en-US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499992" y="2564904"/>
            <a:ext cx="648072" cy="64807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64288" y="2564904"/>
            <a:ext cx="576064" cy="5760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64903"/>
            <a:ext cx="720080" cy="67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519289"/>
            <a:ext cx="792088" cy="734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3360" y="3395522"/>
            <a:ext cx="729250" cy="82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83568" y="3645024"/>
            <a:ext cx="576064" cy="576064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3501008"/>
            <a:ext cx="720080" cy="67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671417"/>
            <a:ext cx="720080" cy="76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725144"/>
            <a:ext cx="708906" cy="721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4653136"/>
            <a:ext cx="735511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4725144"/>
            <a:ext cx="907301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7271" y="5707539"/>
            <a:ext cx="880713" cy="81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60032" y="5733256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2483768" y="2902900"/>
            <a:ext cx="1944216" cy="22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491880" y="2924944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220072" y="2888940"/>
            <a:ext cx="187220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1028" idx="0"/>
          </p:cNvCxnSpPr>
          <p:nvPr/>
        </p:nvCxnSpPr>
        <p:spPr>
          <a:xfrm>
            <a:off x="6084168" y="2924944"/>
            <a:ext cx="3817" cy="470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403648" y="3933056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15" idx="1"/>
          </p:cNvCxnSpPr>
          <p:nvPr/>
        </p:nvCxnSpPr>
        <p:spPr>
          <a:xfrm flipV="1">
            <a:off x="6516216" y="3839005"/>
            <a:ext cx="1512168" cy="22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1029" idx="0"/>
          </p:cNvCxnSpPr>
          <p:nvPr/>
        </p:nvCxnSpPr>
        <p:spPr>
          <a:xfrm>
            <a:off x="2195736" y="3933056"/>
            <a:ext cx="720080" cy="7383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1030" idx="0"/>
          </p:cNvCxnSpPr>
          <p:nvPr/>
        </p:nvCxnSpPr>
        <p:spPr>
          <a:xfrm flipH="1">
            <a:off x="6294605" y="3861048"/>
            <a:ext cx="93051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763688" y="5085184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1030" idx="3"/>
          </p:cNvCxnSpPr>
          <p:nvPr/>
        </p:nvCxnSpPr>
        <p:spPr>
          <a:xfrm flipV="1">
            <a:off x="6649058" y="5085184"/>
            <a:ext cx="792087" cy="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1033" idx="1"/>
          </p:cNvCxnSpPr>
          <p:nvPr/>
        </p:nvCxnSpPr>
        <p:spPr>
          <a:xfrm>
            <a:off x="2051720" y="5085184"/>
            <a:ext cx="1495551" cy="10312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5652120" y="5085184"/>
            <a:ext cx="144016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5076056" y="515719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3563888" y="515719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005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</p:spPr>
        <p:txBody>
          <a:bodyPr>
            <a:normAutofit/>
          </a:bodyPr>
          <a:lstStyle/>
          <a:p>
            <a:r>
              <a:rPr lang="ru-RU" sz="3000" dirty="0" smtClean="0"/>
              <a:t>Реализация результатов скрещивания по 1 схеме: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4726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F1</a:t>
            </a:r>
            <a:r>
              <a:rPr lang="ru-RU" dirty="0" smtClean="0"/>
              <a:t> – бычки первого поколения реализуются на мясо; </a:t>
            </a:r>
          </a:p>
          <a:p>
            <a:r>
              <a:rPr lang="en-US" dirty="0" smtClean="0"/>
              <a:t>F2</a:t>
            </a:r>
            <a:r>
              <a:rPr lang="ru-RU" dirty="0" smtClean="0"/>
              <a:t> – скрещивание </a:t>
            </a:r>
            <a:r>
              <a:rPr lang="ru-RU" dirty="0" err="1" smtClean="0"/>
              <a:t>трехпородных</a:t>
            </a:r>
            <a:r>
              <a:rPr lang="ru-RU" dirty="0" smtClean="0"/>
              <a:t> помесей с использованием лучших помесных бычков, сочетающих высокие показатели среднесуточных приростов и откормочные качества;</a:t>
            </a:r>
          </a:p>
          <a:p>
            <a:r>
              <a:rPr lang="en-US" dirty="0" smtClean="0"/>
              <a:t>F3 – </a:t>
            </a:r>
            <a:r>
              <a:rPr lang="ru-RU" dirty="0" smtClean="0"/>
              <a:t>разведение «в себе» при получении гетерозиса на уровне 5 – 10% и более.</a:t>
            </a:r>
          </a:p>
          <a:p>
            <a:pPr>
              <a:buNone/>
            </a:pPr>
            <a:r>
              <a:rPr lang="ru-RU" dirty="0" smtClean="0"/>
              <a:t>Данную схему можно использовать для пород </a:t>
            </a:r>
            <a:r>
              <a:rPr lang="ru-RU" dirty="0" err="1" smtClean="0"/>
              <a:t>обрак</a:t>
            </a:r>
            <a:r>
              <a:rPr lang="ru-RU" dirty="0" smtClean="0"/>
              <a:t> и герефорд, в качестве маточной </a:t>
            </a:r>
            <a:r>
              <a:rPr lang="ru-RU" smtClean="0"/>
              <a:t>основы низко продуктивные </a:t>
            </a:r>
            <a:r>
              <a:rPr lang="ru-RU" dirty="0" smtClean="0"/>
              <a:t>коровы молочных пород.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990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63408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2 схема (проверка мясных пород на сочетаемость)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7606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  шароле                   лимузин                   обрак             герефорд												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</a:t>
            </a:r>
          </a:p>
          <a:p>
            <a:pPr>
              <a:buNone/>
            </a:pPr>
            <a:r>
              <a:rPr lang="ru-RU" sz="2800" dirty="0" smtClean="0"/>
              <a:t>                                                  </a:t>
            </a:r>
            <a:r>
              <a:rPr lang="ru-RU" sz="2800" dirty="0" err="1" smtClean="0"/>
              <a:t>салерс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600" dirty="0" smtClean="0"/>
              <a:t>Реализация результатов скрещивания по 2 схеме:</a:t>
            </a:r>
          </a:p>
          <a:p>
            <a:pPr>
              <a:buNone/>
            </a:pPr>
            <a:r>
              <a:rPr lang="ru-RU" sz="2600" dirty="0" smtClean="0"/>
              <a:t>- помеси первого поколения – контрольный откорм;</a:t>
            </a:r>
          </a:p>
          <a:p>
            <a:pPr>
              <a:buNone/>
            </a:pPr>
            <a:r>
              <a:rPr lang="ru-RU" sz="2600" dirty="0" smtClean="0"/>
              <a:t>- лучшие сочетания на повторное скрещивание, часть телочек от такого скрещивания спариваются с быками других пород с целью проверки дальнейшей сочетаемости пород.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556792"/>
            <a:ext cx="64807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556792"/>
            <a:ext cx="648072" cy="7200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1556792"/>
            <a:ext cx="64807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452320" y="1556792"/>
            <a:ext cx="64807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161656" y="2924944"/>
            <a:ext cx="91440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>
            <a:stCxn id="4" idx="2"/>
            <a:endCxn id="8" idx="2"/>
          </p:cNvCxnSpPr>
          <p:nvPr/>
        </p:nvCxnSpPr>
        <p:spPr>
          <a:xfrm>
            <a:off x="1223628" y="2276872"/>
            <a:ext cx="2938028" cy="1105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2"/>
            <a:endCxn id="8" idx="1"/>
          </p:cNvCxnSpPr>
          <p:nvPr/>
        </p:nvCxnSpPr>
        <p:spPr>
          <a:xfrm>
            <a:off x="3383868" y="2276872"/>
            <a:ext cx="911699" cy="781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8" idx="7"/>
          </p:cNvCxnSpPr>
          <p:nvPr/>
        </p:nvCxnSpPr>
        <p:spPr>
          <a:xfrm flipH="1">
            <a:off x="4942145" y="2276872"/>
            <a:ext cx="817987" cy="781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2"/>
            <a:endCxn id="8" idx="6"/>
          </p:cNvCxnSpPr>
          <p:nvPr/>
        </p:nvCxnSpPr>
        <p:spPr>
          <a:xfrm flipH="1">
            <a:off x="5076056" y="2276872"/>
            <a:ext cx="2700300" cy="1105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365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178698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dirty="0" smtClean="0"/>
              <a:t>3 схема (использование ротационного скрещивания)</a:t>
            </a:r>
            <a:br>
              <a:rPr lang="ru-RU" sz="3000" dirty="0" smtClean="0"/>
            </a:br>
            <a:r>
              <a:rPr lang="ru-RU" sz="3000" dirty="0" smtClean="0"/>
              <a:t>        </a:t>
            </a:r>
            <a:r>
              <a:rPr lang="ru-RU" sz="3000" dirty="0" err="1" smtClean="0"/>
              <a:t>салерс</a:t>
            </a:r>
            <a:r>
              <a:rPr lang="ru-RU" sz="3000" dirty="0" smtClean="0"/>
              <a:t>            </a:t>
            </a:r>
            <a:r>
              <a:rPr lang="ru-RU" sz="3000" dirty="0" err="1" smtClean="0"/>
              <a:t>шароле</a:t>
            </a:r>
            <a:r>
              <a:rPr lang="ru-RU" sz="3000" dirty="0" smtClean="0"/>
              <a:t>      </a:t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                                               лимузин                </a:t>
            </a:r>
            <a:br>
              <a:rPr lang="ru-RU" sz="3000" dirty="0" smtClean="0"/>
            </a:br>
            <a:r>
              <a:rPr lang="en-US" sz="3000" dirty="0" smtClean="0"/>
              <a:t>F </a:t>
            </a:r>
            <a:r>
              <a:rPr lang="en-US" sz="2200" dirty="0" smtClean="0"/>
              <a:t>1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en-US" sz="3000" dirty="0" smtClean="0"/>
              <a:t>                                                                 </a:t>
            </a:r>
            <a:r>
              <a:rPr lang="ru-RU" sz="3000" dirty="0" err="1" smtClean="0"/>
              <a:t>салерс</a:t>
            </a:r>
            <a:r>
              <a:rPr lang="en-US" sz="3000" dirty="0" smtClean="0"/>
              <a:t>          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en-US" sz="3000" dirty="0" smtClean="0"/>
              <a:t>F </a:t>
            </a:r>
            <a:r>
              <a:rPr lang="en-US" sz="2200" dirty="0" smtClean="0"/>
              <a:t>2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                                                                                </a:t>
            </a:r>
            <a:r>
              <a:rPr lang="ru-RU" sz="3000" dirty="0" err="1" smtClean="0"/>
              <a:t>шароле</a:t>
            </a:r>
            <a:r>
              <a:rPr lang="ru-RU" sz="3000" dirty="0" smtClean="0"/>
              <a:t>       </a:t>
            </a:r>
            <a:br>
              <a:rPr lang="ru-RU" sz="3000" dirty="0" smtClean="0"/>
            </a:br>
            <a:r>
              <a:rPr lang="en-US" sz="3000" dirty="0" smtClean="0"/>
              <a:t>F </a:t>
            </a:r>
            <a:r>
              <a:rPr lang="en-US" sz="2200" dirty="0" smtClean="0"/>
              <a:t>3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en-US" sz="3000" dirty="0" smtClean="0"/>
              <a:t>F </a:t>
            </a:r>
            <a:r>
              <a:rPr lang="en-US" sz="2200" dirty="0" smtClean="0"/>
              <a:t>4</a:t>
            </a:r>
            <a:r>
              <a:rPr lang="ru-RU" sz="3000" dirty="0" smtClean="0"/>
              <a:t>     </a:t>
            </a:r>
            <a:r>
              <a:rPr lang="en-US" sz="3000" dirty="0" smtClean="0"/>
              <a:t>    </a:t>
            </a:r>
            <a:r>
              <a:rPr lang="ru-RU" sz="3000" dirty="0" smtClean="0"/>
              <a:t>                                                                       и т.д.      </a:t>
            </a:r>
            <a:endParaRPr lang="ru-RU" sz="3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15816" y="1340768"/>
            <a:ext cx="576064" cy="5760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276872"/>
            <a:ext cx="7524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563863"/>
            <a:ext cx="7143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5358" y="2305819"/>
            <a:ext cx="701766" cy="69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364088" y="3573016"/>
            <a:ext cx="576064" cy="5760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4783807"/>
            <a:ext cx="809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444208" y="4869160"/>
            <a:ext cx="576064" cy="5760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3593" y="5873452"/>
            <a:ext cx="7905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>
            <a:stCxn id="1026" idx="3"/>
          </p:cNvCxnSpPr>
          <p:nvPr/>
        </p:nvCxnSpPr>
        <p:spPr>
          <a:xfrm flipV="1">
            <a:off x="1593776" y="1628800"/>
            <a:ext cx="1250032" cy="20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123728" y="162880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028" idx="3"/>
            <a:endCxn id="1031" idx="1"/>
          </p:cNvCxnSpPr>
          <p:nvPr/>
        </p:nvCxnSpPr>
        <p:spPr>
          <a:xfrm>
            <a:off x="2516163" y="2629297"/>
            <a:ext cx="1499195" cy="22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275856" y="2636912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029" idx="3"/>
            <a:endCxn id="12" idx="1"/>
          </p:cNvCxnSpPr>
          <p:nvPr/>
        </p:nvCxnSpPr>
        <p:spPr>
          <a:xfrm flipV="1">
            <a:off x="3630191" y="3861048"/>
            <a:ext cx="1733897" cy="314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499992" y="3861048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032" idx="3"/>
            <a:endCxn id="14" idx="1"/>
          </p:cNvCxnSpPr>
          <p:nvPr/>
        </p:nvCxnSpPr>
        <p:spPr>
          <a:xfrm>
            <a:off x="4877569" y="5150520"/>
            <a:ext cx="1566639" cy="6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652120" y="5157192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644008" y="1052736"/>
            <a:ext cx="3816424" cy="42484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278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6597352"/>
          </a:xfrm>
        </p:spPr>
        <p:txBody>
          <a:bodyPr anchor="t">
            <a:normAutofit/>
          </a:bodyPr>
          <a:lstStyle/>
          <a:p>
            <a:pPr algn="l"/>
            <a:r>
              <a:rPr lang="ru-RU" sz="3200" dirty="0" err="1" smtClean="0"/>
              <a:t>салерс</a:t>
            </a:r>
            <a:r>
              <a:rPr lang="ru-RU" sz="3200" dirty="0" smtClean="0"/>
              <a:t>          герефорд    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                  лимузин  </a:t>
            </a:r>
            <a:br>
              <a:rPr lang="ru-RU" sz="3200" dirty="0" smtClean="0"/>
            </a:br>
            <a:r>
              <a:rPr lang="ru-RU" sz="3200" dirty="0" smtClean="0"/>
              <a:t>  </a:t>
            </a:r>
            <a:r>
              <a:rPr lang="en-US" sz="3200" dirty="0" smtClean="0"/>
              <a:t>F</a:t>
            </a:r>
            <a:r>
              <a:rPr lang="en-US" sz="2400" dirty="0" smtClean="0"/>
              <a:t>1</a:t>
            </a:r>
            <a:r>
              <a:rPr lang="ru-RU" sz="3200" dirty="0" smtClean="0"/>
              <a:t>                                    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</a:t>
            </a:r>
            <a:r>
              <a:rPr lang="ru-RU" sz="3200" dirty="0" err="1" smtClean="0"/>
              <a:t>шароле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  F</a:t>
            </a:r>
            <a:r>
              <a:rPr lang="en-US" sz="2400" dirty="0" smtClean="0"/>
              <a:t>2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             герефорд</a:t>
            </a:r>
            <a:br>
              <a:rPr lang="ru-RU" sz="3200" dirty="0" smtClean="0"/>
            </a:br>
            <a:r>
              <a:rPr lang="en-US" sz="3200" dirty="0" smtClean="0"/>
              <a:t>  F</a:t>
            </a:r>
            <a:r>
              <a:rPr lang="en-US" sz="2400" dirty="0" smtClean="0"/>
              <a:t>3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                         лимузин    </a:t>
            </a:r>
            <a:br>
              <a:rPr lang="ru-RU" sz="3200" dirty="0" smtClean="0"/>
            </a:br>
            <a:r>
              <a:rPr lang="en-US" sz="3200" dirty="0" smtClean="0"/>
              <a:t>  F</a:t>
            </a:r>
            <a:r>
              <a:rPr lang="en-US" sz="2400" dirty="0" smtClean="0"/>
              <a:t>4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                                                                           </a:t>
            </a:r>
            <a:br>
              <a:rPr lang="ru-RU" sz="3200" dirty="0" smtClean="0"/>
            </a:br>
            <a:r>
              <a:rPr lang="ru-RU" sz="3200" dirty="0" smtClean="0"/>
              <a:t>  </a:t>
            </a:r>
            <a:r>
              <a:rPr lang="en-US" sz="3200" dirty="0" smtClean="0"/>
              <a:t>F</a:t>
            </a:r>
            <a:r>
              <a:rPr lang="en-US" sz="2400" dirty="0" smtClean="0"/>
              <a:t>5</a:t>
            </a:r>
            <a:r>
              <a:rPr lang="ru-RU" sz="3200" dirty="0" smtClean="0"/>
              <a:t>                                                                             и т.д.</a:t>
            </a:r>
            <a:endParaRPr lang="ru-RU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44824"/>
            <a:ext cx="800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9837" y="956717"/>
            <a:ext cx="600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3973" y="1892821"/>
            <a:ext cx="600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2986" y="2780928"/>
            <a:ext cx="7429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09642" y="283845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6261" y="3765029"/>
            <a:ext cx="600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0397" y="4701133"/>
            <a:ext cx="600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6064" y="3717032"/>
            <a:ext cx="762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00675" y="4696941"/>
            <a:ext cx="7715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82544" y="5738961"/>
            <a:ext cx="6858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>
            <a:off x="4499992" y="476672"/>
            <a:ext cx="3960440" cy="302433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4" idx="3"/>
          </p:cNvCxnSpPr>
          <p:nvPr/>
        </p:nvCxnSpPr>
        <p:spPr>
          <a:xfrm flipV="1">
            <a:off x="1593776" y="1268760"/>
            <a:ext cx="1466056" cy="20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339752" y="126876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771800" y="21328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563888" y="213285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053" idx="3"/>
          </p:cNvCxnSpPr>
          <p:nvPr/>
        </p:nvCxnSpPr>
        <p:spPr>
          <a:xfrm>
            <a:off x="3995936" y="3138116"/>
            <a:ext cx="1656184" cy="2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716016" y="314096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220072" y="407707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012160" y="4077072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444208" y="508518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236296" y="508518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851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4  </a:t>
            </a:r>
            <a:r>
              <a:rPr lang="ru-RU" sz="3200" dirty="0" smtClean="0"/>
              <a:t>схема (4-х породное скрещивание)</a:t>
            </a:r>
            <a:br>
              <a:rPr lang="ru-RU" sz="3200" dirty="0" smtClean="0"/>
            </a:br>
            <a:r>
              <a:rPr lang="en-US" sz="3200" dirty="0" smtClean="0"/>
              <a:t>     </a:t>
            </a:r>
            <a:r>
              <a:rPr lang="ru-RU" sz="3200" dirty="0" err="1" smtClean="0"/>
              <a:t>салерс</a:t>
            </a:r>
            <a:r>
              <a:rPr lang="ru-RU" sz="3200" dirty="0" smtClean="0"/>
              <a:t>        герефорд     лимузин     </a:t>
            </a:r>
            <a:r>
              <a:rPr lang="ru-RU" sz="3200" dirty="0" err="1" smtClean="0"/>
              <a:t>шароле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en-US" sz="3000" dirty="0" smtClean="0"/>
              <a:t>   F</a:t>
            </a:r>
            <a:r>
              <a:rPr lang="en-US" sz="2400" dirty="0" smtClean="0"/>
              <a:t>1                                                                    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en-US" sz="3000" dirty="0" smtClean="0"/>
              <a:t>   F </a:t>
            </a:r>
            <a:r>
              <a:rPr lang="en-US" sz="2400" dirty="0" smtClean="0"/>
              <a:t>2                                                                      </a:t>
            </a:r>
            <a:r>
              <a:rPr lang="ru-RU" sz="2400" smtClean="0"/>
              <a:t>в «себе»</a:t>
            </a:r>
            <a:r>
              <a:rPr lang="en-US" sz="2400" smtClean="0"/>
              <a:t>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 </a:t>
            </a:r>
            <a:endParaRPr lang="ru-RU" sz="3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42864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9837" y="1484784"/>
            <a:ext cx="672083" cy="67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8627" y="1412776"/>
            <a:ext cx="7715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7794" y="1412776"/>
            <a:ext cx="662558" cy="66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>
            <a:stCxn id="4" idx="3"/>
            <a:endCxn id="5" idx="1"/>
          </p:cNvCxnSpPr>
          <p:nvPr/>
        </p:nvCxnSpPr>
        <p:spPr>
          <a:xfrm flipV="1">
            <a:off x="2241848" y="1820826"/>
            <a:ext cx="937989" cy="3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3074" idx="3"/>
          </p:cNvCxnSpPr>
          <p:nvPr/>
        </p:nvCxnSpPr>
        <p:spPr>
          <a:xfrm flipV="1">
            <a:off x="5940152" y="1772817"/>
            <a:ext cx="1080120" cy="11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2824733"/>
            <a:ext cx="800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1" y="2780928"/>
            <a:ext cx="720081" cy="69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57242" y="2780928"/>
            <a:ext cx="7429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2780928"/>
            <a:ext cx="648072" cy="668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3635896" y="3140968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195736" y="1844824"/>
            <a:ext cx="50405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699792" y="1844824"/>
            <a:ext cx="36004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6012160" y="1772816"/>
            <a:ext cx="36004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372200" y="1772816"/>
            <a:ext cx="50405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3885803"/>
            <a:ext cx="762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8" y="3889995"/>
            <a:ext cx="710183" cy="68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" name="Прямая со стрелкой 34"/>
          <p:cNvCxnSpPr/>
          <p:nvPr/>
        </p:nvCxnSpPr>
        <p:spPr>
          <a:xfrm flipH="1">
            <a:off x="4211960" y="3140968"/>
            <a:ext cx="36004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572000" y="3140968"/>
            <a:ext cx="36004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039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Ожидаемые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Будет создан внутрипородный тип крупного рогатого скота «Тюменский обрак», заводские линии пород скота салерс и </a:t>
            </a:r>
            <a:r>
              <a:rPr lang="ru-RU" sz="2000" b="1" dirty="0" err="1" smtClean="0"/>
              <a:t>лимузинской</a:t>
            </a:r>
            <a:r>
              <a:rPr lang="ru-RU" sz="2000" b="1" dirty="0" smtClean="0"/>
              <a:t>, это позволит увеличить продажу племенного молодняка данных пород и увеличить уровень рентабельности до 50%.</a:t>
            </a:r>
          </a:p>
          <a:p>
            <a:r>
              <a:rPr lang="ru-RU" sz="2000" b="1" dirty="0" smtClean="0"/>
              <a:t>  Будут предложены производству варианты межпородного скрещивания, что </a:t>
            </a:r>
            <a:r>
              <a:rPr lang="ru-RU" sz="2000" b="1" dirty="0"/>
              <a:t>будет способствовать повышению рентабельности производства говядины на 4-10%.</a:t>
            </a:r>
            <a:endParaRPr lang="ru-RU" sz="2000" dirty="0"/>
          </a:p>
          <a:p>
            <a:r>
              <a:rPr lang="ru-RU" sz="2000" b="1" smtClean="0"/>
              <a:t>Разработана </a:t>
            </a:r>
            <a:r>
              <a:rPr lang="ru-RU" sz="2000" b="1" dirty="0" smtClean="0"/>
              <a:t>модульная ферма для малых форм хозяйствования.</a:t>
            </a:r>
            <a:endParaRPr lang="ru-RU" sz="2000" dirty="0"/>
          </a:p>
          <a:p>
            <a:r>
              <a:rPr lang="ru-RU" sz="2000" b="1" dirty="0"/>
              <a:t>Будет предложена рациональная технология выращивания молодняка с продленным сроком использования пастбищ, что позволит сократить затраты на производство говядины на </a:t>
            </a:r>
            <a:r>
              <a:rPr lang="ru-RU" sz="2000" b="1" dirty="0" smtClean="0"/>
              <a:t>20-40%, </a:t>
            </a:r>
            <a:r>
              <a:rPr lang="ru-RU" sz="2000" b="1" dirty="0"/>
              <a:t>и снижение себестоимости прироста на 19-20</a:t>
            </a:r>
            <a:r>
              <a:rPr lang="ru-RU" sz="2000" b="1" dirty="0" smtClean="0"/>
              <a:t>%.</a:t>
            </a: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 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18385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Партнеры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Ф</a:t>
            </a:r>
            <a:r>
              <a:rPr lang="ru-RU" b="1" dirty="0" smtClean="0"/>
              <a:t>ГБОУ ВО «ГАУ Северного Зауралья»</a:t>
            </a:r>
          </a:p>
          <a:p>
            <a:r>
              <a:rPr lang="ru-RU" b="1" dirty="0" smtClean="0"/>
              <a:t>ОАО «</a:t>
            </a:r>
            <a:r>
              <a:rPr lang="ru-RU" b="1" dirty="0" err="1" smtClean="0"/>
              <a:t>ТюменьГосплем</a:t>
            </a:r>
            <a:r>
              <a:rPr lang="ru-RU" b="1" dirty="0" smtClean="0"/>
              <a:t>»</a:t>
            </a:r>
          </a:p>
          <a:p>
            <a:r>
              <a:rPr lang="ru-RU" b="1" dirty="0" smtClean="0"/>
              <a:t>ООО «Бизон» Омутинского района</a:t>
            </a:r>
          </a:p>
          <a:p>
            <a:r>
              <a:rPr lang="ru-RU" b="1" dirty="0" smtClean="0"/>
              <a:t>ООО «ПК» «Молоко» </a:t>
            </a:r>
            <a:r>
              <a:rPr lang="ru-RU" b="1" dirty="0" err="1" smtClean="0"/>
              <a:t>Нижнетавдинского</a:t>
            </a:r>
            <a:r>
              <a:rPr lang="ru-RU" b="1" dirty="0" smtClean="0"/>
              <a:t> района</a:t>
            </a:r>
          </a:p>
          <a:p>
            <a:r>
              <a:rPr lang="ru-RU" b="1" dirty="0" smtClean="0"/>
              <a:t>Малые предприятия Тюменской области</a:t>
            </a:r>
          </a:p>
          <a:p>
            <a:r>
              <a:rPr lang="ru-RU" b="1" dirty="0" err="1" smtClean="0"/>
              <a:t>Племзавод</a:t>
            </a:r>
            <a:r>
              <a:rPr lang="ru-RU" b="1" dirty="0" smtClean="0"/>
              <a:t> «</a:t>
            </a:r>
            <a:r>
              <a:rPr lang="ru-RU" b="1" dirty="0" err="1"/>
              <a:t>С</a:t>
            </a:r>
            <a:r>
              <a:rPr lang="ru-RU" b="1" dirty="0" err="1" smtClean="0"/>
              <a:t>уерь</a:t>
            </a:r>
            <a:r>
              <a:rPr lang="ru-RU" b="1" dirty="0" smtClean="0"/>
              <a:t>»  Курганская область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66318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548680"/>
            <a:ext cx="8784976" cy="132343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Порода, занимает особое место в производстве животноводческой продукции.  Даже самое небольшое улучшение пород ведёт к росту продукции животноводства, объём которой представляет общегосударственный интерес. Это является достаточным аргументом, что бы породы крупного рогатого скота были предметом государственной заботы и более пристального внимания.</a:t>
            </a:r>
            <a:endParaRPr lang="ru-RU" sz="1600" b="1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" y="1912739"/>
            <a:ext cx="3965666" cy="25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839612"/>
            <a:ext cx="3707904" cy="247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612" y="3501008"/>
            <a:ext cx="3360373" cy="2520280"/>
          </a:xfrm>
          <a:prstGeom prst="rect">
            <a:avLst/>
          </a:prstGeom>
        </p:spPr>
      </p:pic>
      <p:pic>
        <p:nvPicPr>
          <p:cNvPr id="8" name="Picture 2" descr="109_09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934" y="4441536"/>
            <a:ext cx="2939819" cy="22048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867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Планируемые затраты на выполнение проекта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561647" y="2293883"/>
          <a:ext cx="7531509" cy="3075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8897"/>
                <a:gridCol w="1091097"/>
                <a:gridCol w="1254997"/>
                <a:gridCol w="1255506"/>
                <a:gridCol w="1255506"/>
                <a:gridCol w="1255506"/>
              </a:tblGrid>
              <a:tr h="316067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Источник финансирования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 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Объем финансирования, тыс. руб.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0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2018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2019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2020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Итого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</a:tr>
              <a:tr h="981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Федеральный бюджет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Грант президента РФ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1000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1000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 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2000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</a:tr>
              <a:tr h="64857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Бюджет субъекта РФ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 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2247,7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2970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3175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8392,7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</a:tr>
              <a:tr h="64857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Внебюджетные средства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 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 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500</a:t>
                      </a:r>
                      <a:endParaRPr lang="ru-RU" sz="15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500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1000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476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Планируемая эффективность производства говядины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0330523"/>
              </p:ext>
            </p:extLst>
          </p:nvPr>
        </p:nvGraphicFramePr>
        <p:xfrm>
          <a:off x="683569" y="2276873"/>
          <a:ext cx="6855468" cy="4361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5156"/>
                <a:gridCol w="2285156"/>
                <a:gridCol w="2285156"/>
              </a:tblGrid>
              <a:tr h="621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Показатель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Реализация на племя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Реализация на мясо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21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Живая масса при реализации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350 кг в возрасте 1 года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510 кг в возрасте 18-19 мес.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8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Производственные затраты на выращивание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60000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70000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8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Реализационная стоимость 1 бычка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91000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81600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3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Прибыль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31000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8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Уровень рентабельности, %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51,6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1484784"/>
            <a:ext cx="8003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Совершенствование </a:t>
            </a:r>
            <a:r>
              <a:rPr lang="ru-RU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племенных качеств крупного рогатого скота, создание селекционных достижений</a:t>
            </a:r>
            <a:endParaRPr lang="ru-RU" altLang="ru-RU" sz="8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473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0" y="933450"/>
            <a:ext cx="9144000" cy="2381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400"/>
              <a:t>Эффективность племенного разведения  </a:t>
            </a:r>
            <a:r>
              <a:rPr lang="ru-RU" altLang="ru-RU" sz="2100"/>
              <a:t>(из расчета на 100 коров)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09600" y="1219200"/>
          <a:ext cx="7905751" cy="486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1769"/>
                <a:gridCol w="2391508"/>
                <a:gridCol w="2202474"/>
              </a:tblGrid>
              <a:tr h="29718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Показатель </a:t>
                      </a:r>
                      <a:endParaRPr lang="ru-RU" sz="1500" dirty="0"/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Факт </a:t>
                      </a:r>
                      <a:endParaRPr lang="ru-RU" sz="1500" dirty="0"/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План </a:t>
                      </a:r>
                      <a:endParaRPr lang="ru-RU" sz="1500" dirty="0"/>
                    </a:p>
                  </a:txBody>
                  <a:tcPr marL="68580" marR="68580" marT="34291" marB="34291"/>
                </a:tc>
              </a:tr>
              <a:tr h="274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Деловой выход молодняка, голов</a:t>
                      </a:r>
                      <a:endParaRPr lang="ru-RU" sz="1400" b="1" dirty="0"/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95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96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</a:tr>
              <a:tr h="274322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Направление</a:t>
                      </a:r>
                      <a:r>
                        <a:rPr lang="ru-RU" sz="1400" b="1" baseline="0" dirty="0" smtClean="0"/>
                        <a:t> использования, голов</a:t>
                      </a:r>
                      <a:endParaRPr lang="ru-RU" sz="1400" b="1" dirty="0"/>
                    </a:p>
                  </a:txBody>
                  <a:tcPr marL="68580" marR="68580" marT="34291" marB="34291"/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marT="45729" marB="4572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marT="45729" marB="45729" anchor="ctr"/>
                </a:tc>
              </a:tr>
              <a:tr h="6858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Бычки:</a:t>
                      </a:r>
                      <a:r>
                        <a:rPr lang="ru-RU" sz="1400" b="1" baseline="0" dirty="0" smtClean="0"/>
                        <a:t>    на мясо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baseline="0" dirty="0" smtClean="0"/>
                        <a:t>                  на  племенную продажу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baseline="0" dirty="0" smtClean="0"/>
                        <a:t>                  на ремонт стада</a:t>
                      </a:r>
                      <a:endParaRPr lang="ru-RU" sz="1400" b="1" dirty="0"/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42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5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30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13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5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</a:tr>
              <a:tr h="4800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Телочки: н</a:t>
                      </a:r>
                      <a:r>
                        <a:rPr lang="ru-RU" sz="1400" b="1" baseline="0" dirty="0" smtClean="0"/>
                        <a:t>а  племенную продажу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baseline="0" dirty="0" smtClean="0"/>
                        <a:t>                  на ремонт стада</a:t>
                      </a:r>
                      <a:endParaRPr lang="ru-RU" sz="1400" b="1" dirty="0" smtClean="0"/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18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30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23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25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</a:tr>
              <a:tr h="274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Выбракованный скот на мясо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35</a:t>
                      </a:r>
                      <a:endParaRPr lang="ru-RU" sz="1400" b="1" dirty="0"/>
                    </a:p>
                  </a:txBody>
                  <a:tcPr marL="68580" marR="68580" marT="34291" marB="3429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 anchor="ctr"/>
                </a:tc>
              </a:tr>
              <a:tr h="27431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Выручено от реализации, тыс. руб.</a:t>
                      </a:r>
                      <a:endParaRPr lang="ru-RU" sz="1400" b="1" dirty="0"/>
                    </a:p>
                  </a:txBody>
                  <a:tcPr marL="68580" marR="68580" marT="34288" marB="34288"/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marT="45725" marB="45725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marT="45725" marB="45725" anchor="ctr"/>
                </a:tc>
              </a:tr>
              <a:tr h="4800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/>
                        <a:t>На мясо</a:t>
                      </a:r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6137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5280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</a:tr>
              <a:tr h="274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/>
                        <a:t>На племя</a:t>
                      </a:r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1468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3529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</a:tr>
              <a:tr h="2898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/>
                        <a:t>Всего </a:t>
                      </a:r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7605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8809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</a:tr>
              <a:tr h="3200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/>
                        <a:t>Затраты</a:t>
                      </a:r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7000</a:t>
                      </a:r>
                      <a:endParaRPr lang="ru-RU" sz="1700" b="1" dirty="0"/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7000</a:t>
                      </a:r>
                      <a:endParaRPr lang="ru-RU" sz="1700" b="1" dirty="0"/>
                    </a:p>
                  </a:txBody>
                  <a:tcPr marL="68580" marR="68580" marT="34288" marB="34288"/>
                </a:tc>
              </a:tr>
              <a:tr h="2898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/>
                        <a:t>Прибыль, всего</a:t>
                      </a:r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605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1809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</a:tr>
              <a:tr h="274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/>
                        <a:t>Уровень рентабельности, %</a:t>
                      </a:r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8,6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25,8</a:t>
                      </a:r>
                      <a:endParaRPr lang="ru-RU" sz="1400" b="1" dirty="0"/>
                    </a:p>
                  </a:txBody>
                  <a:tcPr marL="68580" marR="68580" marT="34288" marB="34288" anchor="ctr"/>
                </a:tc>
              </a:tr>
              <a:tr h="274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baseline="0" dirty="0" smtClean="0"/>
                    </a:p>
                  </a:txBody>
                  <a:tcPr marL="68580" marR="68580" marT="34288" marB="3428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/>
                    </a:p>
                  </a:txBody>
                  <a:tcPr marL="68580" marR="68580" marT="34288" marB="3428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/>
                    </a:p>
                  </a:txBody>
                  <a:tcPr marL="68580" marR="68580" marT="34288" marB="34288" anchor="ctr"/>
                </a:tc>
              </a:tr>
            </a:tbl>
          </a:graphicData>
        </a:graphic>
      </p:graphicFrame>
      <p:sp>
        <p:nvSpPr>
          <p:cNvPr id="2566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266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Эффективность межпородного скрещивания пород молочного направления продуктивности с быками мясных пород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9509565"/>
              </p:ext>
            </p:extLst>
          </p:nvPr>
        </p:nvGraphicFramePr>
        <p:xfrm>
          <a:off x="827584" y="1203265"/>
          <a:ext cx="7272808" cy="562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2222"/>
                <a:gridCol w="1657930"/>
                <a:gridCol w="1759900"/>
                <a:gridCol w="1572756"/>
              </a:tblGrid>
              <a:tr h="14145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Показатель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Черно-пестрая порода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Салерс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Помеси 1 поколения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93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Живая масса в 18 мес.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394,3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457,0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446,5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56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Производственные затраты на выращивание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54000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54000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54000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56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Реализационная стоимость 1 бычка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63088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73120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71440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Прибыль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9088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19120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17440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56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Уровень рентабельности, 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16,8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35,4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32,2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5098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Влияние различных технологий выращивания и откорма на продуктивные качества породы обрак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110469"/>
              </p:ext>
            </p:extLst>
          </p:nvPr>
        </p:nvGraphicFramePr>
        <p:xfrm>
          <a:off x="755574" y="1484783"/>
          <a:ext cx="7632849" cy="4968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4283"/>
                <a:gridCol w="2544283"/>
                <a:gridCol w="2544283"/>
              </a:tblGrid>
              <a:tr h="6594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Показатель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Традиционная технология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Адаптивная технология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9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Живая масса при реализации. 18 мес.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562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530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9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Производственные затраты на выращивание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65000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55000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9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Реализационная стоимость 1 бычка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89920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84800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2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Прибыль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24920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29800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9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Уровень рентабельности, 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38,3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54,2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7588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I:\Кор\Коровы Старый вариант\Малыш 0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7047" y="857250"/>
            <a:ext cx="6885384" cy="4995863"/>
          </a:xfrm>
        </p:spPr>
      </p:pic>
      <p:sp>
        <p:nvSpPr>
          <p:cNvPr id="28675" name="TextBox 7"/>
          <p:cNvSpPr txBox="1">
            <a:spLocks noChangeArrowheads="1"/>
          </p:cNvSpPr>
          <p:nvPr/>
        </p:nvSpPr>
        <p:spPr bwMode="auto">
          <a:xfrm>
            <a:off x="3059907" y="1754981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22533" name="TextBox 10"/>
          <p:cNvSpPr txBox="1">
            <a:spLocks noChangeArrowheads="1"/>
          </p:cNvSpPr>
          <p:nvPr/>
        </p:nvSpPr>
        <p:spPr bwMode="auto">
          <a:xfrm>
            <a:off x="1787129" y="944166"/>
            <a:ext cx="4156907" cy="60016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ru-RU" altLang="ru-RU" sz="33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</a:t>
            </a:r>
          </a:p>
        </p:txBody>
      </p:sp>
      <p:sp>
        <p:nvSpPr>
          <p:cNvPr id="28677" name="Text Box 7"/>
          <p:cNvSpPr txBox="1">
            <a:spLocks noChangeArrowheads="1"/>
          </p:cNvSpPr>
          <p:nvPr/>
        </p:nvSpPr>
        <p:spPr bwMode="auto">
          <a:xfrm>
            <a:off x="1143000" y="5745956"/>
            <a:ext cx="6858000" cy="300082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765E47"/>
              </a:gs>
              <a:gs pos="100000">
                <a:srgbClr val="FFCC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35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28678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A750AB0-4657-471E-972C-05C3C5243430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9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18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Породы сельскохозяйственных животных являются важнейшим фактором эффективности ведения отрасли животноводства и определяют потенциальные возможности производства животноводческой продукции, которые могут быть реализованы лишь при соответствующих технологических условиях кормления и содержания.</a:t>
            </a:r>
            <a:br>
              <a:rPr lang="ru-RU" sz="16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/>
          </a:p>
        </p:txBody>
      </p:sp>
      <p:pic>
        <p:nvPicPr>
          <p:cNvPr id="4" name="Picture 2" descr="I:\фото разные\Фото Мясной скот\Шарол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2636111" cy="1977083"/>
          </a:xfrm>
          <a:prstGeom prst="rect">
            <a:avLst/>
          </a:prstGeom>
          <a:noFill/>
        </p:spPr>
      </p:pic>
      <p:pic>
        <p:nvPicPr>
          <p:cNvPr id="5" name="Picture 2" descr="109_09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5685" y="3525504"/>
            <a:ext cx="4475989" cy="335699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68" y="4293096"/>
            <a:ext cx="3296212" cy="247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821\Рабочий стол\Открытая лекция\EV7D7044(Легион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3393" y="1417043"/>
            <a:ext cx="3827939" cy="2620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247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0"/>
          <p:cNvSpPr>
            <a:spLocks noChangeArrowheads="1"/>
          </p:cNvSpPr>
          <p:nvPr/>
        </p:nvSpPr>
        <p:spPr bwMode="auto">
          <a:xfrm>
            <a:off x="2267744" y="332656"/>
            <a:ext cx="4085034" cy="1152128"/>
          </a:xfrm>
          <a:prstGeom prst="roundRect">
            <a:avLst>
              <a:gd name="adj" fmla="val 16667"/>
            </a:avLst>
          </a:prstGeom>
          <a:solidFill>
            <a:srgbClr val="E56D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1400" i="1"/>
              <a:t>Из доклада  «О состоянии мировых генетических ресурсов животных для производства продовольствия и ведения сельского хозяйства» 2015</a:t>
            </a:r>
            <a:endParaRPr lang="ru-RU" sz="1400" i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2141935" y="5535217"/>
            <a:ext cx="5676900" cy="21431"/>
          </a:xfrm>
          <a:prstGeom prst="line">
            <a:avLst/>
          </a:prstGeom>
          <a:ln>
            <a:solidFill>
              <a:srgbClr val="EA3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Вертикальный свиток 11"/>
          <p:cNvSpPr/>
          <p:nvPr/>
        </p:nvSpPr>
        <p:spPr>
          <a:xfrm>
            <a:off x="881205" y="2060848"/>
            <a:ext cx="6967884" cy="3671888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«Различное  назначение  и  различные  условия  требуют  существования  разнообразных  видов  и  пород,  а  также запаса генетического разнообразия в каждой породе.»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479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Породный состав скота Тюменской области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304710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416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0"/>
          <p:cNvSpPr>
            <a:spLocks noChangeArrowheads="1"/>
          </p:cNvSpPr>
          <p:nvPr/>
        </p:nvSpPr>
        <p:spPr bwMode="auto">
          <a:xfrm>
            <a:off x="129779" y="998935"/>
            <a:ext cx="4085034" cy="594122"/>
          </a:xfrm>
          <a:prstGeom prst="roundRect">
            <a:avLst>
              <a:gd name="adj" fmla="val 16667"/>
            </a:avLst>
          </a:prstGeom>
          <a:solidFill>
            <a:srgbClr val="E56D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500">
                <a:latin typeface="Arial" panose="020B0604020202020204" pitchFamily="34" charset="0"/>
              </a:rPr>
              <a:t>Указ Президента Российской Федерации от 21 июля 2016 года №350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2141935" y="5535217"/>
            <a:ext cx="5676900" cy="21431"/>
          </a:xfrm>
          <a:prstGeom prst="line">
            <a:avLst/>
          </a:prstGeom>
          <a:ln>
            <a:solidFill>
              <a:srgbClr val="EA3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Вертикальный свиток 11"/>
          <p:cNvSpPr/>
          <p:nvPr/>
        </p:nvSpPr>
        <p:spPr>
          <a:xfrm>
            <a:off x="129779" y="1701403"/>
            <a:ext cx="4162425" cy="3671888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chemeClr val="tx1"/>
                </a:solidFill>
              </a:rPr>
              <a:t>«Для обеспечения научно-технического развития сельского хозяйства и снижение технологических рисков в продовольственной сфере разработать и реализовать производство </a:t>
            </a:r>
            <a:r>
              <a:rPr lang="ru-RU" b="1" dirty="0">
                <a:solidFill>
                  <a:srgbClr val="FF0000"/>
                </a:solidFill>
              </a:rPr>
              <a:t>племенной продукции животноводства </a:t>
            </a:r>
            <a:r>
              <a:rPr lang="ru-RU" b="1" dirty="0">
                <a:solidFill>
                  <a:schemeClr val="tx1"/>
                </a:solidFill>
              </a:rPr>
              <a:t>имеющей в настоящее время высокую степень зависимости от иностранного производства».</a:t>
            </a: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4002882" y="1727598"/>
            <a:ext cx="4398169" cy="3673078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chemeClr val="tx1"/>
                </a:solidFill>
              </a:rPr>
              <a:t>Увеличение производства высококачественной племенной продукции, стимулирование селекционной работы, направленное на совершенствование племенных и продуктивных качеств сельскохозяйственных животных, являются одними из приоритетных задач Государственной программы развития сельского хозяйства на 2013-2020 годы </a:t>
            </a:r>
          </a:p>
        </p:txBody>
      </p:sp>
      <p:sp>
        <p:nvSpPr>
          <p:cNvPr id="10246" name="AutoShape 30"/>
          <p:cNvSpPr>
            <a:spLocks noChangeArrowheads="1"/>
          </p:cNvSpPr>
          <p:nvPr/>
        </p:nvSpPr>
        <p:spPr bwMode="auto">
          <a:xfrm>
            <a:off x="4357688" y="998935"/>
            <a:ext cx="4102894" cy="594122"/>
          </a:xfrm>
          <a:prstGeom prst="roundRect">
            <a:avLst>
              <a:gd name="adj" fmla="val 16667"/>
            </a:avLst>
          </a:prstGeom>
          <a:solidFill>
            <a:srgbClr val="E56D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Государственная программа…, 2012; 2014. </a:t>
            </a:r>
          </a:p>
        </p:txBody>
      </p:sp>
    </p:spTree>
    <p:extLst>
      <p:ext uri="{BB962C8B-B14F-4D97-AF65-F5344CB8AC3E}">
        <p14:creationId xmlns:p14="http://schemas.microsoft.com/office/powerpoint/2010/main" val="70446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0"/>
          <p:cNvSpPr>
            <a:spLocks noChangeArrowheads="1"/>
          </p:cNvSpPr>
          <p:nvPr/>
        </p:nvSpPr>
        <p:spPr bwMode="auto">
          <a:xfrm>
            <a:off x="2267744" y="332656"/>
            <a:ext cx="4085034" cy="1152128"/>
          </a:xfrm>
          <a:prstGeom prst="roundRect">
            <a:avLst>
              <a:gd name="adj" fmla="val 16667"/>
            </a:avLst>
          </a:prstGeom>
          <a:solidFill>
            <a:srgbClr val="E56D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1400" dirty="0"/>
              <a:t>Протокол выездного совещания у заместителя Министра сельского хозяйства Российской Федерации Е.А. </a:t>
            </a:r>
            <a:r>
              <a:rPr lang="ru-RU" sz="1400" dirty="0" err="1"/>
              <a:t>Непоклонова</a:t>
            </a:r>
            <a:r>
              <a:rPr lang="ru-RU" sz="1400" dirty="0"/>
              <a:t> № ЕН-25/24 от 30.01.2018г.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2141935" y="5535217"/>
            <a:ext cx="5676900" cy="21431"/>
          </a:xfrm>
          <a:prstGeom prst="line">
            <a:avLst/>
          </a:prstGeom>
          <a:ln>
            <a:solidFill>
              <a:srgbClr val="EA3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Вертикальный свиток 11"/>
          <p:cNvSpPr/>
          <p:nvPr/>
        </p:nvSpPr>
        <p:spPr>
          <a:xfrm>
            <a:off x="881205" y="2060848"/>
            <a:ext cx="6967884" cy="3671888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«Органам исполнительной власти … Тюменской … областей принять </a:t>
            </a:r>
            <a:r>
              <a:rPr lang="ru-RU" sz="2400" b="1" dirty="0">
                <a:solidFill>
                  <a:schemeClr val="tx1"/>
                </a:solidFill>
              </a:rPr>
              <a:t>дополнительные меры по переводу хозяйств всех организационно-правовых форм, имеющих первый и второй </a:t>
            </a:r>
            <a:r>
              <a:rPr lang="ru-RU" sz="2400" b="1" dirty="0" err="1">
                <a:solidFill>
                  <a:schemeClr val="tx1"/>
                </a:solidFill>
              </a:rPr>
              <a:t>компартменты</a:t>
            </a:r>
            <a:r>
              <a:rPr lang="ru-RU" sz="2400" b="1" dirty="0">
                <a:solidFill>
                  <a:schemeClr val="tx1"/>
                </a:solidFill>
              </a:rPr>
              <a:t>, занимающихся содержанием и разведением свиней, на альтернативные виды животноводства или иные виды деятельности</a:t>
            </a:r>
            <a:r>
              <a:rPr lang="ru-RU" sz="2400" b="1" dirty="0" smtClean="0">
                <a:solidFill>
                  <a:schemeClr val="tx1"/>
                </a:solidFill>
              </a:rPr>
              <a:t>.»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8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Имеющийся научный задел: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altLang="ru-RU" b="1" dirty="0" smtClean="0"/>
              <a:t>Проведено детальное исследование особенностей исходных пород крупного рогатого скота.</a:t>
            </a:r>
          </a:p>
          <a:p>
            <a:r>
              <a:rPr lang="ru-RU" altLang="ru-RU" b="1" dirty="0" smtClean="0"/>
              <a:t>Разработаны планы </a:t>
            </a:r>
            <a:r>
              <a:rPr lang="ru-RU" altLang="ru-RU" b="1" dirty="0" err="1" smtClean="0"/>
              <a:t>селекционно</a:t>
            </a:r>
            <a:r>
              <a:rPr lang="ru-RU" altLang="ru-RU" b="1" dirty="0" smtClean="0"/>
              <a:t>-племенной работы для ведущих хозяйств области. С использованием рекомендованных программ создаются качественно новые массивы скота, которые послужат репродукторной основой для дальнейшей селекционной работы.</a:t>
            </a:r>
          </a:p>
          <a:p>
            <a:r>
              <a:rPr lang="ru-RU" altLang="ru-RU" b="1" dirty="0" smtClean="0"/>
              <a:t>Произведены исследования некоторых вариантов промышленного скрещивания с использованием французских пород скота, осуществляется разработка модульной технологии для малой фермы скота мясного направления продуктивности.</a:t>
            </a:r>
          </a:p>
          <a:p>
            <a:r>
              <a:rPr lang="ru-RU" b="1" dirty="0" err="1" smtClean="0"/>
              <a:t>Бахарев</a:t>
            </a:r>
            <a:r>
              <a:rPr lang="ru-RU" b="1" dirty="0" smtClean="0"/>
              <a:t> А.А. выиграл грант </a:t>
            </a:r>
            <a:r>
              <a:rPr lang="ru-RU" b="1" dirty="0"/>
              <a:t>президента РФ на тему «Повышение уровня самообеспеченности отечественным племенным материалом путем создания внутрипородного типа крупного рогатого скота «Тюменский обрак».</a:t>
            </a:r>
          </a:p>
          <a:p>
            <a:endParaRPr lang="ru-RU" alt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8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Цель работы: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Определить пути и методы  рационального использования отечественных и импортных пород мясного скота для  племенных </a:t>
            </a:r>
            <a:r>
              <a:rPr lang="ru-RU" sz="4000" b="1" dirty="0" smtClean="0"/>
              <a:t>целей, увеличения </a:t>
            </a:r>
            <a:r>
              <a:rPr lang="ru-RU" sz="4000" b="1" dirty="0"/>
              <a:t>производства </a:t>
            </a:r>
            <a:r>
              <a:rPr lang="ru-RU" sz="4000" b="1" dirty="0" smtClean="0"/>
              <a:t>говядины, повышение эффективности производства.</a:t>
            </a:r>
            <a:endParaRPr lang="ru-RU" sz="4000" b="1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8095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для ГАУ 1">
  <a:themeElements>
    <a:clrScheme name="ТО что надо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Другая 1">
      <a:majorFont>
        <a:latin typeface="Arial Narrow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для ГАУ 1</Template>
  <TotalTime>3601</TotalTime>
  <Words>1099</Words>
  <Application>Microsoft Office PowerPoint</Application>
  <PresentationFormat>Экран (4:3)</PresentationFormat>
  <Paragraphs>228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Arial Narrow</vt:lpstr>
      <vt:lpstr>Calibri</vt:lpstr>
      <vt:lpstr>Times New Roman</vt:lpstr>
      <vt:lpstr>Шаблон для ГАУ 1</vt:lpstr>
      <vt:lpstr>Презентация PowerPoint</vt:lpstr>
      <vt:lpstr>Презентация PowerPoint</vt:lpstr>
      <vt:lpstr>Породы сельскохозяйственных животных являются важнейшим фактором эффективности ведения отрасли животноводства и определяют потенциальные возможности производства животноводческой продукции, которые могут быть реализованы лишь при соответствующих технологических условиях кормления и содержания. </vt:lpstr>
      <vt:lpstr>Презентация PowerPoint</vt:lpstr>
      <vt:lpstr>Породный состав скота Тюменской области</vt:lpstr>
      <vt:lpstr>Презентация PowerPoint</vt:lpstr>
      <vt:lpstr>Презентация PowerPoint</vt:lpstr>
      <vt:lpstr>Имеющийся научный задел:</vt:lpstr>
      <vt:lpstr>Цель работы: </vt:lpstr>
      <vt:lpstr>Задачи исследований:</vt:lpstr>
      <vt:lpstr>Основные направления исследований</vt:lpstr>
      <vt:lpstr>Возможные схемы промышленного скрещивания мясных пород крупного рогатого скота</vt:lpstr>
      <vt:lpstr>Реализация результатов скрещивания по 1 схеме:</vt:lpstr>
      <vt:lpstr>2 схема (проверка мясных пород на сочетаемость)</vt:lpstr>
      <vt:lpstr>3 схема (использование ротационного скрещивания)         салерс            шароле                                                        лимузин                 F 1                                                                   салерс            F 2                                                                                  шароле        F 3   F 4                                                                                и т.д.      </vt:lpstr>
      <vt:lpstr>салерс          герефорд                                              лимузин     F1                                                                                          шароле   F2                                                                   герефорд   F3                                                                               лимузин       F4                                                                                                                                    F5                                                                             и т.д.</vt:lpstr>
      <vt:lpstr>4  схема (4-х породное скрещивание)      салерс        герефорд     лимузин     шароле       F1                                                                           F 2                                                                      в «себе»      </vt:lpstr>
      <vt:lpstr>Ожидаемые результаты</vt:lpstr>
      <vt:lpstr>Партнеры проекта</vt:lpstr>
      <vt:lpstr>Планируемые затраты на выполнение проекта</vt:lpstr>
      <vt:lpstr>Планируемая эффективность производства говядины</vt:lpstr>
      <vt:lpstr>Эффективность племенного разведения  (из расчета на 100 коров)</vt:lpstr>
      <vt:lpstr>Эффективность межпородного скрещивания пород молочного направления продуктивности с быками мясных пород </vt:lpstr>
      <vt:lpstr>Влияние различных технологий выращивания и откорма на продуктивные качества породы обрак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i_puzireva</dc:creator>
  <cp:lastModifiedBy>User</cp:lastModifiedBy>
  <cp:revision>308</cp:revision>
  <cp:lastPrinted>2018-03-17T11:56:32Z</cp:lastPrinted>
  <dcterms:created xsi:type="dcterms:W3CDTF">2017-12-22T17:19:26Z</dcterms:created>
  <dcterms:modified xsi:type="dcterms:W3CDTF">2018-04-09T10:30:43Z</dcterms:modified>
</cp:coreProperties>
</file>