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7" r:id="rId3"/>
    <p:sldId id="283" r:id="rId4"/>
    <p:sldId id="304" r:id="rId5"/>
    <p:sldId id="279" r:id="rId6"/>
    <p:sldId id="288" r:id="rId7"/>
    <p:sldId id="285" r:id="rId8"/>
    <p:sldId id="292" r:id="rId9"/>
    <p:sldId id="290" r:id="rId10"/>
    <p:sldId id="303" r:id="rId11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F7819"/>
    <a:srgbClr val="27622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5" autoAdjust="0"/>
    <p:restoredTop sz="97570" autoAdjust="0"/>
  </p:normalViewPr>
  <p:slideViewPr>
    <p:cSldViewPr>
      <p:cViewPr varScale="1">
        <p:scale>
          <a:sx n="103" d="100"/>
          <a:sy n="103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0A0FB-52E4-4ED6-9D94-CEE4EA7D1B85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7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411B1-DEA4-4622-AB4E-84E1E26177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5419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E388B-B7C7-4BB6-B3FC-B3DDC00B033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44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47007"/>
            <a:ext cx="7772400" cy="1470025"/>
          </a:xfrm>
        </p:spPr>
        <p:txBody>
          <a:bodyPr>
            <a:normAutofit/>
          </a:bodyPr>
          <a:lstStyle>
            <a:lvl1pPr algn="l">
              <a:defRPr sz="4400">
                <a:solidFill>
                  <a:srgbClr val="27622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332584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27622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591DD-8E86-4194-907A-EA3149E9EF2D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E7BA3-76F8-4003-AD77-C93905437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rgbClr val="27622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608776"/>
            <a:ext cx="8858312" cy="4347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		  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ФГБОУ ВО Государственный аграрный университет Северного Зауралья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Научно-исследовательский проект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 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«Разработка перспективной схемы размещения и специализации сельскохозяйственного производства Тюменской области»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Директор агротехнологического института 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ГАУ Северного Зауралья,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к.с.х.н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. А.В. Игловиков</a:t>
            </a:r>
            <a:endParaRPr lang="ru-RU" sz="1600" dirty="0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2708920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Спасибо за внимание!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data:image/png;base64,iVBORw0KGgoAAAANSUhEUgAAA5kAAADkCAYAAAASAuCkAAAgAElEQVR4Xu2dX4ge15mnzyzGRGQiLDsMkRTthZo40PKyBvnKyCEXtiCTkRYC6p4rKVduXUyQ2ICQwxjhiyDR7IVMmEVtCFiCCUi5U5O9sHyRxCI3loZAJMEkSDAkagWCWxplQxuTnV3/Kvu2Tx9V1Vf1faeqTlU9BUJS96nz53nfc+r91flTf/V/P70cFwQgAAEIQAACEIAABCAAAQhAIAKBv0JkRqBIFhCAAAQgAAEIQAACEIAABCCQEUBk4ggQgAAEIAABCEAAAhCAAAQgEI0AIjMaSjKCAAQgAAEIQAACEIAABCAAAUQmPgABCEAAAhCAAAQgAAEIQAAC0QggMqOhJCMIQAACEIAABCAAAQhAAAIQQGTiAxCAAAQgAAEIQAACEIAABCAQjQAiMxpKMoIABCAAAQhAAAIQgAAEIAABRCY+AAEIQAACEIAABCAAAQhAAALRCCAyo6EkIwhAAAIQgAAEIAABCEAAAhBAZOIDEIAABCAAAQhAAAIQgAAEIBCNACIzGkoyggAEIAABCEAAAhCAAAQgAIGoIvPOnTvu6tWrbn193c3NzblDhw65Xbt2ZZTD3y0sLLgdO3ZgAQhAAAIQgAAEIAABCEAAAhAYEIGoIvPMmTNucXHRzc/PuytXrriNjQ137NixDJf/u9XV1UyI2u8GxJOmQAACEIAABCAAAQhAAAIQGDWBaCLz4cOH7uzZs255eTkDeu/evUxonj59Ovu3hOWJEyey34VpR20BGg8BCEAAAhCAAAQgAAEIQGBABKKJTDE5d+6cO3z48OZMpn6mZbESmdeuXXNLS0ub6E6dOrUpSAfEk6ZAAAIQgAAEIAABCEAAAhAYNYGoIvPmzZvu8uXLGdBt27a5kydPZvsuEZmj9jEaDwEIQAACEIAABCAAAQiMiEA0kaklsCsrK9nM5d69e93777/v7t69m81eTiMyHzx44NbW1kZkCpoKAQhAAAJDJLB9+3b3+PHjITaNNkEAAhCAwIgI6EDXnTt3VmpxNJFZJiT9/ZmqFXsyK9mGRBCAAAQgAAEIQAACEIAABHpHIJrI1KyjZjI1cymVe/369eyPDv7RpdNltV9z//79T5w82ztqVBgCEIAABCAAAQhAAAIQgAAEcglEE5nKXXsydcCPPk+ye/dud+TIkc3vZNpspn1Dk+9k4pEQgAAEIAABCEAAAhCAAASGRyCqyBweHloEAQhAAAIQgAAEIAABCEAAAnUIIDLr0CItBCAAAQhAAAIQgAAEIAABCJQSQGTiIBCAAAQgAAEIQAACEIAABCAQjQAiMxpKMoIABCAAAQhAAAIQgAAEIAABRCY+AAEIQAACEIAABCAAAQhAAALRCCAyo6EkIwhAAAIQgAAEfAI//eUj987qmvv17zYaB7Pzuafddxf2uK+/+EzjZVEABEIC+Do+AYGtBBCZeAQEIAABCEAAAo0QOPS9X7kHH33SSN55mT7/5W3uR2/Ot1YeBUHACODr+AIEEJn4AAQgAAEIQAACLRB4aelmC6VsLeLGyv7Wy6RACODr+AAEEJn4AAQgAAEIQAACLRAg8G4BMkUkQQBfT8IMVCIhAiyXTcgYVAUCEIAABCAwJAIE3kOyJm0pI4Cv4x8QYCYTH4AABCAAAQhAoAUCBN4tQKaIJAjg60mYgUokRICZzISMQVUgAAEIQAACQyJA4D0ka9IWZjLxAQhUJ4DIrM6KlBCAAAQgAAEI1CCAyKwBi6S9JoCv99p8VL4BAojMBqCSJQQgAAEIQAACzhF44wVjIYCvj8XStLMqAURmVVKkgwAEIAABCECgFgEC71q4SNxjAl35+p9+/hO3/sNl98lvbjVO76kv7XFfPPl99/mvfbPxsiig/wQQmf23IS2AAAQgAAEIJEmgq8A7SRhUatAEuvL1f/vWi+7Pv/9ta2yf/soLbs/Fn7VWHgX1lwAis7+2o+YQgAAEIACBpAl0FXgnDYXKDZJAV75+9+XnWuc594uPWi+TAvtHAJHZP5tRYwhAAAIQgEAvCHQVeLOEsBfuMahKduXriMxBudGgGoPIHJQ5aQwEIAABCEAgHQJdBd4sIUzHB8ZSk658HZE5Fg/rXzsRmf2zGTWGAAQgAAEI9IIAgXcvzEQlIxDA1yNAJItBEUBkDsqcNAYCEIAABCCQDgEC73RsQU2aJYCvN8uX3PtHAJHZP5tRYwhAAAIQgEAvCBB498JMVDICAXw9AkSyGBQBROagzEljIAABCEAAAukQIPBOxxbUpFkC+HqzfMm9fwQQmf2zGTWGAAQgAAEI9IIAgXcvzEQlIxDA1yNAJItBEUBkDsqcNAYCEIAABCCQDgEC73RsQU2aJYCvN8uX3PtHAJHZP5tRYwhAAAIQgEAvCBB498JMVDICAXw9AkSyGBQBROagzEljIAABCEAAAukQIPBOxxbUpFkC+HqzfMm9fwSii8w7d+64a9euufv377vl5eVNIvr51atX3fr6upubm3MLCwtux44d/SNGjSEAAQhAAAIQqESAwLsSJhINgAC+PgAj0oSoBKKKTBOYhw4dcnv37t1S0TNnzrjFxUU3Pz/vVldXM7F57NixqI0hMwhAAAIQgAAE0iFA4J2OLahJswTw9Wb5knv/CEQVmefOnctmKEOBee/evUxYnjhxIiP08OFDd/bs2S0znf1DR40hAAEIQAACECgjQOCNf4yFAL4+FkvTzqoEoorMU6dOZUth796965599ll39OhRt2vXLieRqSW0S0tLm/VSWn85bdUKkw4CEIAABCAAgX4QIPDuh52o5ewE8PXZGZLDsAhEE5kSkhcuXHCHDx92Bw4ccNevX8/+nD59GpE5LJ+hNRCAAAQgAIFKBAi8K2Ei0QAI4OsDMCJNiEogqsj0l8SqlpqtPHnypPv4449rz2Q+ePDAra2tRW0smUEAAhCAAATaJrB9+3b3+PHjtotNoryld9qvxsrrzj3znYOtF/zoB++1XiYFpkMAX0/HFtSkOQJaobpz585KBUQTmXn7LH2ReeXKlWxWU1df9mT+9JeP3Dura+7Xv9uoBHOWRDufe9p9d2GP+/qLz8ySDfdCAAIQgAAEkiHA7E4ypqAiDRPA1xsGTPa9IxBNZKrlKysr2Z7MV199dctyWf1Op8tqKe3+/fudBOfGxkbyp8se+t6v3IOPPmnNqM9/eZv70ZvzrZVHQRCAAAQgAIEmCRB4N0mXvFMigK+nZA3qkgKBqCJTy1u1ZDY8+EcN1Z5Nics+fSezqwEjBcegDhCAAAQgAIFZCXT1HL378nOzVr32/XO/+Kj2PdwwHAL4+nBsSUviEIgqMuNUKZ1cuhow0iFATSAAAQhAAALTE+jqOYrInN5m3DkdAXx9Om7cNVwCiMwS23Y1YAzX3WgZBCAAAQiMiUBXz1FE5pi8LI224utp2IFapEMAkYnITMcbqQkEIAABCAyKAIH3oMxJYxKMGXmhglumSgCRmeCAkaqzUC8IQAACEIBAHQKIzDq0SNtnAvh6n61H3ZsggMhEZDbhV+QJAQhAAAIQcATeOMFYCODrY7E07axKAJGJyKzqK6SDAAQgAAEI1CJA4F0LF4l7TABf77HxqHojBBCZiMxGHItMIQABCEAAAgTe+MBYCODrY7E07axKAJGJyKzqK6SDAAQgAAEI1CJA4F0LF4l7TABf77HxqHojBBCZiMxGHItMIQABCEAAAgTe+MBYCODrY7E07axKAJGJyKzqK6SDAAQgAAEI1CJA4F0LF4l7TABf77HxqHojBBCZiMxGHItMIQABCEAAAgTe+MBYCODrY7E07axKAJGJyKzqK6SDAAQgAAEI1CJA4F0LF4l7TABf77HxqHojBBCZCYrMP/38J279h8vuk9/casTofqZPfWmP++LJ77vPf+2bjZdFARCAAAQgMC4CBN7jsveYW4uvj9n6tD2PACIzQZH5b9960f35979tzWOf/soLbs/Fn7VWHgVBAAIQgMA4CBB4j8POtNI5fB0vgMBWAojMBEXm3Zefa91P537xUetlUiAEIAABCAybAIH3sO1L6z4jgK/jDRBAZFb2AQaMyqhICAEIQAACEHiCAM9RnGIsBPD1sViadlYlwEwmM5kZAWYyq3YZ0kEAAhCAQFUCBN5VSZGu7wTw9b5bkPrHJoDIRGQiMmP3KvKDAAQgAIGMAIE3jjAWAvj6WCxNO6sSQGQiMhGZVXsL6SAAAQhAoBYBAu9auEjcYwL4eo+NR9UbIYDIRGQiMhvpWmQKAQhAAAIE3vjAWAjg62OxNO2sSgCRichEZFbtLaSDAAQgAIFaBAi8a+EicY8J4Os9Nh5Vb4QAIhORichspGuRKQQgAAEIEHjjA2MhgK+PxdK0syoBRCYiE5FZtbeQDgIQgAAEahEg8K6Fi8Q9JoCv99h4VL0RAohMRCYis5GuRaYQgAAEIEDgjQ+MhQC+PhZL086qBBCZiExEZtXeQjoIQAACEKhFgMC7Fi4S95gAvt5j41H1RgggMhGZiMxGuhaZQgACEIAAgTc+MBYC+PpYLE07qxJAZCIyEZlVewvpIAABCECgFgEC71q4SNxjAvh6j41H1Rsh0IjIXFtbc+fPn3fHjx93e/fuzSp+584dd/XqVbe+vu7m5ubcwsKC27FjRyONipUpA0YskuQDAQhAAAJjJMBzdIxWH2eb8fVx2p1WFxNoRGSurKw4Cc1jx45tiswzZ864xcVFNz8/71ZXVzOxqd+nfDFgpGwd6gYBCEAAAqkT4DmauoWoXywC+HoskuQzFALRRebNmzfd3bt33cOHD91rr72Wicx79+5lwvLEiRMZN/3u7Nmzbnl5OWmODBhJm4fKQQACEIBA4gR4jiZuIKoXjQC+Hg0lGQ2EQHSRee7cOXf69Gmn2UxfZF67ds0tLS1tYjt16hQiM8eJbqzsd3dffq5195r7xUetl0mBEIAABCAwbAIE3sO2L637jAC+jjdAYCuBqCLzypUrbteuXe7AgQOIzCk9DZE5JThugwAEIACB5AgQeCdnEirUEAF8vSGwZNtbAtFEZrgkdtaZzAcPHmT7Oru8lt5pv/SV15175jsHWy/40Q/ea71MCoQABCAwBgLbt293jx8/HkNTn2gjz9FRmn2UjcbXR2n20TVak4k7d+6s1O5oIvPixYvu9u3bTxR68ODBbF+mZjm1jFYXezKLbcNMZiW/JREEIAABCPSAALM7PTASVYxCAF+PgpFMBkQgmsgMmfgzmfqdTpc9fPiw279/fyY4NzY2OF02x5EQmQPqXTQFAhCAwMgJEHiP3AFG1Hx8fUTGpqmVCLQmMrWcVuKS72SW2wWRWclvSQQBCEAAAj0gQODdAyNRxSgE8PUoGMlkQAQaE5lDYMSAMQQr0gYIQAACEOiKAM/RrshTbtsE8PW2iVNe6gQQmSUWYsBI3X2pHwQgAAEIpEyA52jK1qFuMQng6zFpktcQCCAyEZkZAb6TOYTuTBsgAAEIpEWAwDste1Cb5gjg682xJed+EkBkIjIRmf3su9QaAhCAQPIECLyTNxEVjEQAX48EkmwGQwCRichEZA6mO9MQCEAAAmkRIPBOyx7UpjkC+HpzbMm5nwQQmYhMRGY/+y61hgAEIJA8AQLv5E1EBSMRwNcjgSSbwRBAZCIyEZmD6c40BAIQgEBaBAi807IHtWmOAL7eHFty7icBRCYiE5HZz75LrSEAAQgkT4DAO3kTUcFIBPD1SCDJZjAEEJmITETmYLozDYEABCCQFgEC77TsQW2aI4CvN8eWnPtJAJGJyERk9rPvUmsIQAACyRMg8E7eRFQwEgF8PRJIshkMAUQmIhOROZjuTEMgAAEIpEWAwDste1Cb5gjg682xJed+EkBkIjIRmf3su9QaAhCAQPIECLyTNxEVjEQAX48EkmwGQwCRichEZA6mO9MQCEAAAmkRIPBOyx7UpjkC+HpzbMm5nwQQmYhMRGY/+y61hgAEIJA8AQLv5E1EBSMRwNcjgSSbwRBAZCIyEZmD6c40BAIQgEBaBAi807IHtWmOAL7eHFty7icBRCYiE5HZz75LrSEAAQgkT4DAO3kTUcFIBPD1SCDJZjAEEJmITETmYLozDYEABCCQFgEC77TsQW2aI4CvN8eWnPtJAJGJyERk9rPvUmsIQAACyRMg8E7eRFQwEgF8PRJIshkMAUQmIhOROZjuTEMgAAEIpEWAwDste1Cb5gjg682xJed+EkBkIjIRmf3su9QaAhCAQPIECLyTNxEVjEQAX48EkmwGQwCRichEZA6mO9MQCEAAAmkRIPBOyx7UpjkC+HpzbMm5nwQQmYhMRGY/+y61hgAEIJA8AQLv5E1EBSMRwNcjgSSbwRBAZCIyEZmD6c40BAIQgEBaBAi807IHtWmOAL7eHFty7icBRCYiE5HZz75LrSEAAQgkT4DAO3kTUcFIBPD1SCDJZjAEEJmITETmYLozDYEABCCQFgEC77TsQW2aI4CvN8eWnPtJAJGJyERk9rPvUmsIQAACyRMg8E7eRFQwEgF8PRJIshkMAUQmIhOROZjuTEMgAAEIpEWAwDste1Cb5gjg682xJed+EogqMm/evOmuXr3qNjY23NzcnDt06JDbtWtXRubOnTvZ79bX17PfLSwsuB07diRNjQEjafNQOQhAAAIQSJwAz9HEDUT1ohHA16OhJKOBEIgmMtfW1tzKyopbWlrKhOWVK1cysXns2LEM1ZkzZ9zi4qKbn593q6urmdi036XKkgEjVctQLwhAAAIQ6AMBnqN9sBJ1jEEAX49BkTyGRCCayNQspoSmZi913bt3z128eNG99dZb2b8lLE+cOJH97uHDh+7s2bNueXk5aZYMGEmbh8pBAAIQgEDiBHiOJm4gqheNAL4eDSUZDYRANJEZ8rh+/XomOrUsViLz2rVr2SynXadOnUJk5jjRjZX97u7Lz7XuXnO/+Kj1MikQAhCAAASGTYDAe9j2pXWfEcDX8QYIbCXQiMiUuLx06VImKrXvEpFZ3e0QmdVZkRICEIAABNImQOCdtn2oXTwC+Ho8luQ0DAKNiEztv9R+y71792aUphGZDx48yGZCu7yW3mm/9JXXnXvmOwdbL/jRD95rvUwKhAAEIDAGAtu3b3ePHz8eQ1OfaCPP0VGafZSNxtdHafbRNVrn7uzcubNSu6OLzLffftsdOHDA7d+/f7MCEpk6COj06dPZz9iTWWwbZjIr+S2JIAABCECgBwSY3emBkahiFAL4ehSMtTL56S8fuXdW19yvf7dR675pEu987mn33YU97usvPjPN7aO8J6rI1Omy+/bty0RmeGl28/Dhw5n4DE+eTZU8A0aqlqFeEIAABCDQBwI8R/tgJeoYgwC+HoNivTwOfe9X7sFHn9S7aYbUz395m/vRm/Mz5DCuW6OJTM1WXrhw4Ql6x48fz5bN2mwm38ksdzBmMsfVAWktBCAAgSETIPAesnVpm08AX2/fH7pi3n5L+1liNJHZz+aX17or5+V02SF6E22CAAQgMD4CPEfHZ/Oxthhfb9/yXTFvv6X9LBGRWWK3rpwXkdnPzkStIQABCEBgKwGeo3jEWAjg6+1buivm7be0nyUiMhGZGQG+k9nPDkytIQABCKRMoKsgkJe1KXvFMOuGr7dv166Yt9/SfpaIyERkIjL72XepNQQgAIHkCXQVBCIyk3eNwVUQX2/fpF0x/9PPf+LWf7jsPvnNrcYb/dSX9rgvnvy++/zXvtl4WbELQGQiMhGZsXsV+UEAAhCAQEagqyAQkYkDtk0AX2+beHfjy79967+6P//+d601+OmvvOD2XPxZa+XFKgiRichEZMbqTeQDAQhAAAJbCBB44xBjIYCvt29pmLfPvE6JiExEZnIik4/r1unCpIUABCCQLgGCwG5sw3O0fe74OsybJNDHs1MQmYjM5ETm373xK/f7dT6u2+RgRd4QgAAE2iBA4N0G5SfL4DnaPnd8HeZNEkBkNkm3g7wZMDqA/mmRXXFnI3c39qZUCEBguAS6Gs/HviezK+7D9eTJLeuK+Zh9HeaT/bLLFMxkMpOZ3ExmV4MGG7m7HIooGwIQGCKBrsbzMQfe8qOuuA/Rh6u2qSvmY/Z1mFf1zm7SITIRmYjMTwncWNnvxjxQdzP8UCoEIDB0AgSB3Vi4K+7dtDaNUrtiPubYBeZp+H5RLRCZiExEJiIz7VGK2kEAAr0lQBDYjem64j7mbSddMUdkttvHmJSozhuRichEZCIyq48YpIQABCBQgwCBdw1YEZN2xX3M2066Yo7IjNhxKmSFyKwA6f8nQWQiMhGZiMzqIwYpIQABCNQgQOBdA1bEpHCPCLNiVjCvCCpiMphHhNlAVohMRCYiE5HZwNBClhCAAAS6O4BmzLM78juC7/Z7H8xh3iQBPmHSJN0O8mbA6AA6D8dOoPPh7k6wUygEBk+A52g3JoZ7+9xhDvMmCSAym6TbQd4MGB1AR2R2Ap0Pd3eCnUIhMHgCPEe7MTHc2+cOc5g3SQCR2STdDvJmwOgAOiKzE+hd+fqYTyLsxNAUCoGWCXQ1trBc9mbLluZTYPh66y7HsvD2kdcqkT2ZJbgYMGr5UrTEcI+GsnJGXTEf80mElY1DQgj0mEBXYwsiE5HZdrfB19smzt7j9onXKxGRicjMCKQ0Dc9AXa8Tx0gN8xgU6+XBPth6vEjdTwKMLd3YDe7tc4c5zJskkFKcXrWdiExEJiLzUwJj/+4RD8eqQ2a8dOyDjceSnNIlwNjSjW3g3j53mMO8SQKIzCbpdpA3A0YH0D8tEu7tc4f5eJi331JKHDMBxpZurA/39rnDHOZNEkBkNkm3g7wZMDqAjsjsBDq+3j72rpi331JKHDOBrvycPZnsyWy73+HrbRNnUqJ94vVKZLlsCS8GjHrOFCs13GORrJ4PzKuzipWyK+ac6BvLguRThUBXfo7IRGRW8c+YafD1mDSr5QXzapy6SoXIRGRmBFKahmfQaH84gPl4mHOib/u2HnOJjC3dWB/u7XOHOcybJJBSnF61nYhMRCYi81MCHPzDW++qg2asdAQksUiST8oE8PNurAP39rnDHOZNEkBkNkm3g7wZMDqA/mmRcG+fO8xh3iSBPj4cm+QxprwZW7qxNtzb5w5zmDdJoI/PUWYymclkJpOZTIR9k0+GgrwJSDqATpGtE8DPW0eeFQj39rnDHOZNEkBkltC9c+eOu3r1qltfX3dzc3NuYWHB7dixo0l7zJw3A8bMCKfKAO5TYZvpJpjPhG+qm2E+FbaZbvrpLx+5d1bX3K9/tzFTPlVu3vnc0+67C3vc1198pkrywabBz7sxLdzb5w5zmDdJAJFZQvfMmTNucXHRzc/Pu9XV1UxsHjt2rEl7zJw3A8bMCKfKAO5TYZvpJpjPhG+qm2E+FbaZbvq7N37lfr/+yUx51Ln5+S9vcz96c96N+URf/LyOx8RLC/d4LKvmBPOqpOKlg3k8lk3k1Mpy2Xv37mXC8sSJE1kbHj586M6ePeuWl5ebaFO0PHHeaChrZQT3WriiJIZ5FIy1MoF5LVxREnfFfMwn+nbFnE+YcJhblEGjRib4eg1YkZLCPBLIhrJpTWReu3bNLS0tbTbj1KlTiMwco479lFMhYdBoqLeXZAtzmDdJIJVlPvh5k1bOzxvm7TPnOQrzpgkwpj/XNOIn8k+FeZ2GIzIJvDMCKTkvQUmdLhwnLczjcKyTC8zr0IqTFuZxONbJBeZ1aMVLC/d4LKvmBPOqpOKlg3k8lk3klKzIfOedd5z+cEEAAhCAAAT6TGD//v3u5s32ly/2mRl1hwAEIACB9Ai8/vrrTn+qXK2JzCtXrrjTp09nderLnswqAEkDAQhAAAIQgAAEIAABCEAAAp8RaEVkqjidLnv48GGnN7oSnBsbG8mfLoujQAACEIAABCAAAQhAAAIQgEA9Aq2JTJ0wK3HZp+9k1kNJaghAAAIQgAAEIAABCEAAAhBoTWSCGgIQgAAEIAABCEAAAhCAAASGTwCROXwb00II9J7A+++/73bt2pWthNB14MCB3rcp9QbAPHULUT8IQAAC0xFgfJ+OG3fVI4DIrMdrS2p10vfee2/Lz5aXl2fI8clbtcz4woULW35x/Pjx7P95P9+7d69bW1tzly5dygLy3bt3uyNHjmQB+hgu8erjN1m7sI38V9err76a/X39+vXMdxYWFrqoTmmZOixsZWUlS2MHiCVXyQoVgnkFSC0kCccJnfwq/z9x4kQLpQ+3iLznlVqrZ5aeTSldZXXNe7767bhz5467evVq75+xfbJX276j583du3e3FDs3N7fle+9t1ylmeX1/po7Jd9XWGzduuGeffXYzXovpC03mhcicgW4YMM6QVeGteaJJiYt+rt/pkKVjx45lD3Wlu3jxonvrrbeaqF5yeSIy65lEvmK+ce7cOXf06NHRvJCoRypeapjHYzltTv44oRcrCijHMkZOy6zKfXnjr9i+9tprSYrM8IWk1VVtLfqdnqsaK/UyTv82wdnHl199slcV/2siTRtxXhP1HnqeY/Fda6decOiySYG+2BeROYOligYfBS0//vGP3f3797M3D0tLS27Hjh0unPm0Wc+in5eJyTKRqbfyOsXXrlQf8jOgryXKT5065cTaZ2ZvwcwG9tZS9jKhVWavDz74IKvDK6+80rtO78PTYVya5dYfP6gqarvPqcyv8/pG6LNmF9VH+So//6piN0uvtHa99NJLm7OxefXNs3UTvliUJ8y7f5FhviihcP78+cz3bLWHfDevf+f1iaIxxR9z/b5QxR9XV1e3zKAcPHgwG2OKfLyovm36tJVVFvgpjXxfl1bZaOw8dOhQ9v+8NkwaLzTLZM9Xzcr445eNHeFslLEserZWEZkqS2X7Kz5U/zD463qcqWL/PtmrSnuaSBM+y+wQy9CP1W81htg3cRUHyr/rxBF5eSgf83XFJizSOH0AABvCSURBVHnjg152TNu3JsVCqY5Hk0RmHe7KS3/Uh8PxWi/IPve5z1WO6cteShSNaUWawfdnv45N+HlTeSIyZyAbOrHeNOjBo4eQLnV8ddBt27ZtOq8Gofn5+S1Bta2ND39uD0J/Wawt1ygTmfbQ9pfyprhcaQb0pbdqpujkyZOZsPe/yeoze/vtt7OXABKZ4q9P6uiBoLfSH374YTYTnGcXGwxsWZ3y6fNyZFsyI1+Vb9nLCX+gtIDN/5leZFiglcepKZHp2813Al+k2oysbKlLDw6rr4LSPFs35Yt5+cL8L/2ry8tfarVv377N+pT17zw/LxpT8kSmtbeqP4YvXvJ8XHnqhWYq41EV0WIzftZPi9rw8ccf5wrHvHFIL5byRKYxz3uJNamuRTOZus/GlSIfLnqmdOnzeWVPYuB/37xre3XFrkhklvmxVo9JnCjey3uWFo0zfl9QHtu3b3dPPfXUE7GJ0vk+bcJ3mr5VJRYKywv/P8k3mtiuVUVkhvF2EXeNNWUi03wvL6a3sSAvTgp9tkhk2pgS5u/fj8jsagTosNxw8NH/9YZWh5LYnkhVz96eSnAqoJEj+QNE0c91b5GYLBOZ6kh+px7TTKaYSVBov4zEhESFbOLPZIqNBNW7776b/byIT55d8mwuMevPHHfoklMVrUBC/uQv9/LfqBbNCtgLjyJO9pJDL1kWFxezt4HhPmKbSfZnaWyGI5zJDO3mN9a/3+oVzmLYcpMUlu7BfCpXjXZTKA41ZqsPl/XvPD+3fELftNlq5Wt56qWMv8drkj+GwijPx1MbjyaJlnC1hG3p8EWb2qQxVX+qzE6Ko/p00diSFyAXPVunnclUu/09p3155vbJXtE6f82M8kRmnh/L/vbS2X/xk/csLeu3fh56ZhY9r0KROU3fqhoL5fWhrsejSSKzTvymsWbSTGZRTG+z177IDGMfTSDZmJM3TvnnqPiaAZFZs7MOLXmRyJS40YNPAYaCDdus6896+QNE0c+nFZlj3pOZ52O+WNHbQT0MNJNiP9dgpEszmf7bojy7DG0mU+32A2Ljp7bb7IjPyWbllU4zchqc8ziFsw3atK6HZdFsQzhLI8E7yW6+rf371R7NbNy+fXtzFYHVV4e75Nm67bEJ5n85bKqryw9QbGZZS9F0Fc0M5vm58skbU/KCBj0Xwv5T5o9lM5nm47aMa0wzmf7qIOvXRctlzb9izmRqzFN+ZXsyi54pXfl7UbmTRGaMmcxY9uqKXdWZTIkN9WfbrmQnoOc9S8viCD8PWxUXxiZiMetMZp1YKCwv/H8X49EkkVknfps0k6ntE0UxfRgn5cU+thWoaCZTtsjL3/d5ZjK7GgE6LLdoueyDBw/c5cuXs5pJ0EhkalDRZc5mA4T+zvu5Nctf1mU/s9Nlw+U89ns/wPH3GHaIqtOiQ7FiB3yEewLDfQ9FdtFDU6JJV9/3ZGqZi4Imfz9kOAOodoazg/IriUbjEPq13zf8mcwikTlpJtM/vMq3mzlW3ltVexCaXVVfzVZ1vVcK5unsyTS/tTFT/1eQF/bvonHaRGbemGK+Ge7xqeqPVWYyVUZK41EV0aI6h3sy89qQ9+yz/dZ+H1a/Lpr1NBvEFJn+YT9lJ7h3Pc5Ueej2yV5V2tNEmiKRmefH+pmeRW+88Ubmk2XP0rJ+m5dHGMvlicw6favomVrkt7OMR2X7FKe1WZnvKs6oE7/ljTV+vb797W/nxvR5pw8rViqbycyLgbS1J9QMtl/d1wI22zotsy7uY09mF9QpEwIJEwgfJmVLsxNuRq+qBvNemYvKTkFg1nGkr2/yp0CVxC3YK98Mk7YqSUTYnvNpxnW98PLzqOIMs9qqShmzpJHI1AteCe++XXkvqNSGaWzbt7bHqC8iMwZF8oDAgAgweLZvTJi3z5wS2yUwayCMyMRe7RKoJzIlpLSs0j+puu64npdHlTbP2reqlDHWNIjM2SyPyJyNH3dDAAIQgAAEIBCZgJ3mqyWpumyPW+RiyA4CEIAABBoigMhsCCzZdk8g3AegvVZaiqJ9PeEJX9rnqs3fOpU23GczaYN59y2lBhCAAASGRcAOZFKr/JOvh9VKWlOFgJ7bti/aPk9W5b6hpoHHUC07vHYhModnU1rkEdBJu3Yoh33LKfz+miXX7/NODERk4lIQgAAEIACBbgjYZ21Uul4+6PAlCa2xzm7Doxs/pNT6BBCZ9ZlxR48I2KcidLy4neqVJxp17LhOCpPItEsDuT6cPhSRaSeo2cl3aqe9HdZJZvp0w/3797PTkLWvRA9zf8ZXs70+Q/3OvnMZnkink/P8k9f0rVgFBrKHLv90STvOPSy7yjfy7Bu0tpdFefsn/vqnztrJlGZf367GxtrThYuHp1VbXfLaZrPy8ledEvjCCy9sfudR+4JCDnXy1r1l3PT7vDqFJymabbpgWaXMPCZlPpF36mLez+r6op+H+p36SNh3NA7VzbcKgzpp/O/9abxUv9Uf+45f0Sm6NpYUnSyd164qfbPqmFP0/cyQezjeiU3e+FbWnrxTNP29pOImDhr/wvGoji3qpK3T933u9kwUl6r+qPvzxviiMaPKWKM0/sydnQDtP6vr8BhC2rHyqNLn9ako+3aljVOKb4r6Qd44UDX20Pcvw7gpPNwor0/Jdyc9Y/04RWNYXtzmfxUgVb9GZKZqGeoVhYAtuZLA0dHSOuEsTzSWHbFddLy1RJf/Ae4oFW4wE/vcwr59+zIxbWw0KCpQ1KX22HfN9G9/sPW56RtUEoUKwsROA7sGch3F/eGHH+aermcBiC1982eWJ5UdfrbE34xf9s0xP52VpweQrqL2NGiC0qx9H7T2lrVN4lIvBMRe9ixLWzfvMm6TvhVbdFBCV1yLys1jUsfHd+/e/YTfqx8VfWczj6n6iy6JyPBFVwwfj8nct7t8T23VWBGKTCvTb5MEVV7gVuRL/moTf6yxvOuMOXnl+rY37kV1nDatHyTapwf8MSjvW7kx7eWzMh+bNK4Yd72oEzf7BqDur+KPur/OtzU1FpeNNXk8lP+YBWbIZCw8qvb5vHFKfpY33tfp28Y9/HRMGLto3PMve6aEfaqq35fFbYjMJkZM8oRATQIahNVRTdxUnclUOgmtIc1k2vej9JDWvyVS9JZaAvHSpUvZG3ZdNvOYJzI1YEuwv/vuu5nI1GBpgWZomnBA9vPTAC+++qB8XtlFMxBhwBO+ILClRHqhUPT9TOVhdg3bU9O9oiX3Z4osGCxrmx6m58+f33zDWZa2bt5l3MrKCW0TDU4DGeUxKfKJPB/P+1ldXwxnf+17tLF8PDY2+8C5CWlfKFnbNZ74M19qk8aHvP5cxMu+e1nUN6cdc6xf5XFXHavMYExqT/iNPI1v1nbfvm2dCFqn74u71TV8ieqP5ZPsZsGvjfFqqwld/V11jA79Vys49My6detW9i3b1FdLxO5/Y+ZRtc+LUThO6Wd5/aBoHKgae/jfpLe4KU9k5vWpsmdsnkjVz8K4DZHZdA8jfwhUIBC+Mc57uNus3pD3ZFq7FUzpAa02W2ClQEgBkPa4iJce5HkzmZrB0M/1HTAL2DR465JQ9ZeGhYFy0UymArtJZceYyVS7NFths8/2hjBsTwWXaiSJHow2czBpxsFmAMRNM8qyR9kM4zR52wMs5DaUmcw8JkU+kefjmkEO/d6WT5kdLdgJZ2yM6e3bt922bduymUxd6pO23KrKzFFRvk2tsFCQr5k/vcDRWJEXZIlL2Ca1q+5MZt5YYx2vzpiTV66t1vC5F9WxTtpwZkTjrMZYm8nUGQH2iYu2ZjLr9H2bybSXjqprHX+cdSYzHGvCgVa2UN2sb/hta2RQTjzTMfGo2udlsnCcMuEZPl/r9G1zBX9c1hgVxi5FM5lhn/LzKfP7srgNkZl4B6V6wyeg5Ul6SPqdsegNspauDfl0Wb/ddsiRPEBBmJZyXL58OXMIBagSmVpWG85kalC1g5R84Ze3N61IZOrn/p5McZ9UdpnIVH56WCig01W0J9OfRVA6ExR57Wm7Z4RvVFW+1TevbXqIKijWg8vfk5mXtm7eKnvSW9Yi3qHN2+ZYtbwiJhIEdXw8z+/r+qKfh8qXgMvjWDffqizqppNv+PuD7P6iPZlqk81M2jjs9+e8dlXpm1XHnKK9oCH3sjpWTevv+5LQXlxczFZqmMiUQNczRkLc9mSWbdWoa5swfd2+H+4f0zhjgXm4DL7IbkV7Muv47yQmKoOZzM+sPRYeVfq8UfHHqbJ+ULVvW75+P8iLXdTvdZnYLOpTec/YvNi0LG4LV1/MOl40cT97MpugSp4QgMATBNpaHtZH9GEAF5NVk3n3kXWegIvJu69MqtRbM5cSbZo554pDQIJKLxbCA0Ni5N5234/Vj5pkEoMreaRNIByn2uwH+O5W30Bkpt1XqB0EBkMgVgAyGCBeQ5p8CDaZd19tAZP6llPwpJOLbbln/Ry4o20Cbfs5Y3zbFqa8kEDeONV2P8AqnxFAZOINEIAABCAAAQhAAAIQgAAEIBCNACIzGkoyggAEUiXgf1fs5MmTjSxNi932slONVZa/10z/16EiWsZoHyq3E3v1qY0jR45k3w4L89QeMe270t5O/0Q97QfVz+xzL9a2PnKMbRfyS5cA/pmubagZBCAwPgKIzPHZnBZDYHQE7Mh8NVwH5pgQ0wmZqV51RKYOq9FJpfbZATvYyT7BY9+u8/O0gFwHH4WnAouXnVrr8+kjx1TtS73iE8A/4zMlRwhAAALTEkBkTkuO+yDQYwL2GQoJCZ0ka0fVh6e36Uj6vG9G+WJF/1YafTPTPlMiNP4JsnnlFX0yIDwJzr6FZnstlHfRCbJ2YmNoGn+GQ23V7F3qH/SuKjJ1wp32yunSaXPiqu8U+u2zb4wpjWZA9Tt9Y9P214UiU3yUR3jASx859ribUvWaBPDPmsBIDgEIQKBBAojMBuGSNQRSJSBRoUszXfatKP1fR+trmaSEy4cffpiJubxPAPgCSN8qk1j1Rebp06ez/DWjdvToUSexGpYXfoczxrcwrbxwmadvB83qpS4wVV8T76EPabbSxKJEotqsv9Uu+yaffu9/r8sXmfbSQJ+oMREZluUvsS3y4b5wTLUPUq9mCeCfzfIldwhAAAKTCCAyJxHi9xAYIIG8j6hr5koixf+QezibZkLQfi4xp/1777777qbI9EWpZh+Vn74VZ3sEhVOzk/p53iyp4fZPhAu/m2bL4nT0/6RvOvrm0wydZm5v3bqV/HfWqsxkir8+faBlvyYkq8xkSpTq5YDuE8NwJnOSy/eJ46S28PvhEcA/h2dTWgQBCPSPACKzfzajxhCYmYD28EkcSmTojb+El2YxdWkm00RH0WyjfSxdv9dsmC8+bf+f8rKZRQnPsLwmZjJVtpbM+kLZh6VZW7XPBKyEln1sfGaokTOYJDJlQ4lM+8C9iUy1vcqeTIlR3WMzzfbB+CrN6BPHKu0hzbAI4J/DsietgQAE+kkAkdlPu1FrCMxEQMthL1++nOUhUSKRaeJLM5r6v4mPouWyEjk6NEZXKDL1M39PZl55Wq6Zl7c1LPy2lQLHGzduZL8u2pMpISvRFc58hrAkRpWX7fecCWZDN08SmZoF1km5tjTYF5n+THXZ6bKW7hvf+Ib7wx/+sGWJrZo1BI4NmYdse0CgD/28BxipIgQgAIGpCCAyp8LGTRCAQB6BVD7GLXGkZaBaSso1PQE4Ts+OOyEAAQhAAAJjJoDIHLP1aTsEIhNIRWRGbhbZQQACEIAABCAAAQjUIIDIrAGLpBCAAAQgAAEIQAACEIAABCBQTgCRiYdAAAIQgAAEIAABCEAAAhCAQDQCiMxoKMkIAhCAAAQgAAEIQAACEIAABBCZ+AAEIAABCEAAAhCAAAQgAAEIRCOAyIyGkowgAAEIQAACEIAABCAAAQhAAJGJD0AAAhCAAAQgAAEIQAACEIBANAKIzGgoyQgCEIAABCAAAQhAAAIQgAAEEJn4AAR6TmDto0/cz375yP1x4/9MbMnzX97mvv7iMxPTkQACENhK4D/++O/uTx/8L/fnB7+diOY//fV29/mv/a17aud/npiWBBCAAAQgAIEhEkBkDtGqtGlUBF7/H//q/uU3/7tym//5H+fdV/dsK01/6tSp3N8fPHjQvfrqq5XLIiEEhkJg41+uu7V/+G+Vm/OFb/y9+5s3/2li+ps3b7pr16659fV19+yzz7rXXnvN7d+/f+J9fUuQN6YcP37c7d271125csVtbGy4Y8eObTbr4cOH7uzZs+6NN95wO3bs2Py58rH7Qgarq6vuxo0bWV5zc3Pu0KFDbteuXX1DVbu+Y/Gh2mC4AQIQ6JQAIrNT/BQOgdkJ1BWZF/778+6lr35hosgMA7mVlZUscENkzm4zcugfgboi83Mvvux2/8/V0obeu3fPXbx4MRNXElv2/6WlpcGJozJxeObMmYzTW2+9tYWXxKeuhYWF7O/r1687CaoTJ048wTUUqu+//34mOE+fPt0/Z6tR4zH5UA0sJIUABBIggMhMwAhUAQKzEOhKZK6trbkf//jH7v79+2737t3uyJEjm4GxAspXXnnFffDBB9nsjIJEBdG6Jt3ns1heXq6cftu2be6ll17KZi8UeGl2SMF6eKluyleXAtarV69mMx+qr+4NL4mA27dvZz/et2/f5myLn49+5//fb6Paf/To0YyN6nXhwoXN8sN6FtWnrKywPZcvX97MX0G5OKh9uvSSYBITBedqrwL5MjsWlauXEXfv3t2C0WbAy9pX5C9l7SvLzyrg+8Us/awJkanZOtnGn23zX+YMzcfyZiBlw1u3bmWmeeGFF7bM4qofiYeJz3PnzhXO9IaslJ/utdnMaXxlVn8tGxfyxsw6Y5+lneRDRWORZn3leybgJdLVV8Sr6vjtj22qj41vYTvMFpqlt+eAn6bqODVL/+VeCECgfQKIzPaZUyIEohLoSmRq9uHw4cNZUGjBmAWDClIWFxdzfzfpPhOABqlqel/AVRGZCs7Onz+fiS4F+W+//bY7cODAliBXafTHAiMFuSaYywSA0ikv/fFFW5nILKtPVZGpcrXsUgxtueHJkyc3Be4k4W2zIrpHSxTL7OjXyS/X7BbOfE9qX5G/FJUzKT/zo5D5tJ2vCZEZ1sVElc/f7w8hi775WJ7IlJ/o5ZAuiY1wllK/18sd9UFfcPrsZGOJprwZTqWbxlcm3VPFX0ORWXUsqzL2Fflx6ENFY5G1z8Zs1c3GwrJ+X5SfiUx/jPH9VbbLE5l1xqlp+y73QQAC3RBAZHbDnVIhEI1AFyIzL6iTSNNbcAWDoSgycaZGh8Fg2X1VyvFB2mxk+EZdM3gShyacFLhL/OlNvs1e2oyKvy/M8rb9ZJp9sEC2TPipfBOmvshRAChh6wsgC8rK6lNFZNr9mj32RabtaasivGUnvTiYn5/Pml5kR9/GYblFIrNO+/LEfFjOpPzy/GKWTtekyFRb3nvvvax6/r7noflYKDJNYFh/UHvDPZi239D6k828hSKz6AWK0k3jK5Pu8cV/lZdPVcYyP89J6UNfLvKhorFI92vslfB75pln3KVLlzaXFpf1+7L8wjEmFJm2wkEzpvaCMtx7WzZOzdJ/uRcCEGifACKzfeaUCIGoBLoQmQpoFDD4Sy/LlvnZW2wFEHXuq1OOvZnXLJD+7Qed/n4tC3zylnUWLSc1g/kizISnb0wLEu/cuZMtw9Wsol32O80YaBZEQk7pJArFsaw+ZWVZYK77tf/MD+w0M6R62FW2XFZpfBGdJzL92YiycnVvOJM5qX1+gF2lnKr5+X7hHyBTtxM2KTKtLqqr2mVCf2g+FopM+afGA3uxo6Xp8sFw37fNlNusfGi7STOZ0/iKxoxw2bf1n1CEhf4a1s9easUc+4r8N/ShsrFI/PXiS6JPf4x7WfvK8tMLAe2DtedC0UymvWyzFwpVx6m6fZb0EIBAtwQQmd3yp3QIzEygC5E56S17mzOZeeJEUH2R6b8dt7pJwOoqO8hIAZsuEydV98tJSPqHufj7MP2TIBXYaamugrKy+kyaydRyQ+Wj5ZN+WrVbwbLEZ5WZTM1saGliUbAZztgUlZsnMuu0r0o5dfIrWqpXp/M1ITJlE13+PjW/XWV276OPhSLTxKNvB+3zCw/ryXvZ5N8Tzoja72xPpoRRUV8vElRmm7zxocoMv9XB0tYdMyelt/wn+VCZn9gLGI1DGoNsnCtrX1l+4exv2XJZv09WHafq9FfSQgAC3RNAZHZvA2oAgZkIdCEyVeFJ+4va3pNZNpPpH3LhB32aObF9SHqbrmDL/3yEf5qlzRBU2ZOpMmzWRWXbEtbQ0L7ws/2QefWZJDL9wDwM7CQE1aYqItP2c5lAVl5le8+Kys0TmZPaV7ecSfnZy4eUZzLthYMF+NYmW0o4ye598zFfZIaH+ljf8PcG2s/KDvyxNOFJtP7pstP4ivymaHyY1C+K9tFOGjPr7Ee3dlfxoTI/URsfPXq0ZT/rpPYV5Wf7a20MrTqT6d/HctmZwgFuhkBSBBCZSZmDykCgPoGuROakU2KnPV02DLQmlWPEJBC1v0izeXl7MvOWcPmnRxYtJVXwqiVg4SmlZQLA8lXdxEH77cJ26XdhQFVUn0liww/efRFts5h5Zfme5udvdVAgqe8Ulp36mleu5Zv3yZuy9k1TTll+eX5Rv3d9dkcTM5nK3cSQfSdTLwWKZpLz7NQnH/P9JTzdNE8sWj8Wk7y9mKE9ra/q55qR13hgJ/dO4yvT+muRyJw0ltUZ+/y2l/nQpLFIdtAMpsZNu+RnRf2xKD/1d13+FopQZObtyfRnMSeNU7P0X+6FAATaJ4DIbJ85JUIgKoEmROasFQxF0az5cX83BNqyY1vlzEKxKZE5S524txsCffDXqmQ0S+wvldV9Q2pfVQ6kgwAE4hNAZMZnSo4QaJVAXZH5z/847766Z1ujdSRIaRRva5m3Zce2ypkFXF2R+YVv/L37mzf/aZYiuTdRAn3w10nobJbYlqn76YfQvknt5/cQgEDzBBCZzTOmBAg0SuDGv/7R3fz1HyuXsXRoV+W0JIQABP5C4D/++O/u0eULlXH89df+1j39/H+pnJ6EEIAABCAAgSERQGQOyZq0BQIQgAAEIAABCEAAAhCAQMcEEJkdG4DiIQABCEAAAhCAAAQgAAEIDIkAInNI1qQtEIAABCAAAQhAAAIQgAAEOiaAyOzYABQPAQhAAAIQgAAEIAABCEBgSAQQmUOyJm2BAAQgAAEIQAACEIAABCDQMQFEZscGoHgIQAACEIAABCAAAQhAAAJDIoDIHJI1aQsEIAABCEAAAhCAAAQgAIGOCSAyOzYAxUMAAhCAAAQgAAEIQAACEBgSAUTmkKxJWyAAAQhAAAIQgAAEIAABCHRMAJHZsQEoHgIQgAAEIAABCEAAAhCAwJAIIDKHZE3aAgEIQAACEIAABCAAAQhAoGMC/w8ne5idcMNMiwAAAABJRU5ErkJggg=="/>
          <p:cNvSpPr>
            <a:spLocks noChangeAspect="1" noChangeArrowheads="1"/>
          </p:cNvSpPr>
          <p:nvPr/>
        </p:nvSpPr>
        <p:spPr bwMode="auto">
          <a:xfrm>
            <a:off x="1259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030" name="AutoShape 6" descr="data:image/png;base64,iVBORw0KGgoAAAANSUhEUgAAA5kAAADkCAYAAAASAuCkAAAgAElEQVR4Xu2dX4ge15mnzyzGRGQiLDsMkRTthZo40PKyBvnKyCEXtiCTkRYC6p4rKVduXUyQ2ICQwxjhiyDR7IVMmEVtCFiCCUi5U5O9sHyRxCI3loZAJMEkSDAkagWCWxplQxuTnV3/Kvu2Tx9V1Vf1faeqTlU9BUJS96nz53nfc+r91flTf/V/P70cFwQgAAEIQAACEIAABCAAAQhAIAKBv0JkRqBIFhCAAAQgAAEIQAACEIAABCCQEUBk4ggQgAAEIAABCEAAAhCAAAQgEI0AIjMaSjKCAAQgAAEIQAACEIAABCAAAUQmPgABCEAAAhCAAAQgAAEIQAAC0QggMqOhJCMIQAACEIAABCAAAQhAAAIQQGTiAxCAAAQgAAEIQAACEIAABCAQjQAiMxpKMoIABCAAAQhAAAIQgAAEIAABRCY+AAEIQAACEIAABCAAAQhAAALRCCAyo6EkIwhAAAIQgAAEIAABCEAAAhBAZOIDEIAABCAAAQhAAAIQgAAEIBCNACIzGkoyggAEIAABCEAAAhCAAAQgAIGoIvPOnTvu6tWrbn193c3NzblDhw65Xbt2ZZTD3y0sLLgdO3ZgAQhAAAIQgAAEIAABCEAAAhAYEIGoIvPMmTNucXHRzc/PuytXrriNjQ137NixDJf/u9XV1UyI2u8GxJOmQAACEIAABCAAAQhAAAIQGDWBaCLz4cOH7uzZs255eTkDeu/evUxonj59Ovu3hOWJEyey34VpR20BGg8BCEAAAhCAAAQgAAEIQGBABKKJTDE5d+6cO3z48OZMpn6mZbESmdeuXXNLS0ub6E6dOrUpSAfEk6ZAAAIQgAAEIAABCEAAAhAYNYGoIvPmzZvu8uXLGdBt27a5kydPZvsuEZmj9jEaDwEIQAACEIAABCAAAQiMiEA0kaklsCsrK9nM5d69e93777/v7t69m81eTiMyHzx44NbW1kZkCpoKAQhAAAJDJLB9+3b3+PHjITaNNkEAAhCAwIgI6EDXnTt3VmpxNJFZJiT9/ZmqFXsyK9mGRBCAAAQgAAEIQAACEIAABHpHIJrI1KyjZjI1cymVe/369eyPDv7RpdNltV9z//79T5w82ztqVBgCEIAABCAAAQhAAAIQgAAEcglEE5nKXXsydcCPPk+ye/dud+TIkc3vZNpspn1Dk+9k4pEQgAAEIAABCEAAAhCAAASGRyCqyBweHloEAQhAAAIQgAAEIAABCEAAAnUIIDLr0CItBCAAAQhAAAIQgAAEIAABCJQSQGTiIBCAAAQgAAEIQAACEIAABCAQjQAiMxpKMoIABCAAAQhAAAIQgAAEIAABRCY+AAEIQAACEIAABCAAAQhAAALRCCAyo6EkIwhAAAIQgAAEfAI//eUj987qmvv17zYaB7Pzuafddxf2uK+/+EzjZVEABEIC+Do+AYGtBBCZeAQEIAABCEAAAo0QOPS9X7kHH33SSN55mT7/5W3uR2/Ot1YeBUHACODr+AIEEJn4AAQgAAEIQAACLRB4aelmC6VsLeLGyv7Wy6RACODr+AAEEJn4AAQgAAEIQAACLRAg8G4BMkUkQQBfT8IMVCIhAiyXTcgYVAUCEIAABCAwJAIE3kOyJm0pI4Cv4x8QYCYTH4AABCAAAQhAoAUCBN4tQKaIJAjg60mYgUokRICZzISMQVUgAAEIQAACQyJA4D0ka9IWZjLxAQhUJ4DIrM6KlBCAAAQgAAEI1CCAyKwBi6S9JoCv99p8VL4BAojMBqCSJQQgAAEIQAACzhF44wVjIYCvj8XStLMqAURmVVKkgwAEIAABCECgFgEC71q4SNxjAl35+p9+/hO3/sNl98lvbjVO76kv7XFfPPl99/mvfbPxsiig/wQQmf23IS2AAAQgAAEIJEmgq8A7SRhUatAEuvL1f/vWi+7Pv/9ta2yf/soLbs/Fn7VWHgX1lwAis7+2o+YQgAAEIACBpAl0FXgnDYXKDZJAV75+9+XnWuc594uPWi+TAvtHAJHZP5tRYwhAAAIQgEAvCHQVeLOEsBfuMahKduXriMxBudGgGoPIHJQ5aQwEIAABCEAgHQJdBd4sIUzHB8ZSk658HZE5Fg/rXzsRmf2zGTWGAAQgAAEI9IIAgXcvzEQlIxDA1yNAJItBEUBkDsqcNAYCEIAABCCQDgEC73RsQU2aJYCvN8uX3PtHAJHZP5tRYwhAAAIQgEAvCBB498JMVDICAXw9AkSyGBQBROagzEljIAABCEAAAukQIPBOxxbUpFkC+HqzfMm9fwQQmf2zGTWGAAQgAAEI9IIAgXcvzEQlIxDA1yNAJItBEUBkDsqcNAYCEIAABCCQDgEC73RsQU2aJYCvN8uX3PtHAJHZP5tRYwhAAAIQgEAvCBB498JMVDICAXw9AkSyGBQBROagzEljIAABCEAAAukQIPBOxxbUpFkC+HqzfMm9fwSii8w7d+64a9euufv377vl5eVNIvr51atX3fr6upubm3MLCwtux44d/SNGjSEAAQhAAAIQqESAwLsSJhINgAC+PgAj0oSoBKKKTBOYhw4dcnv37t1S0TNnzrjFxUU3Pz/vVldXM7F57NixqI0hMwhAAAIQgAAE0iFA4J2OLahJswTw9Wb5knv/CEQVmefOnctmKEOBee/evUxYnjhxIiP08OFDd/bs2S0znf1DR40hAAEIQAACECgjQOCNf4yFAL4+FkvTzqoEoorMU6dOZUth796965599ll39OhRt2vXLieRqSW0S0tLm/VSWn85bdUKkw4CEIAABCAAgX4QIPDuh52o5ewE8PXZGZLDsAhEE5kSkhcuXHCHDx92Bw4ccNevX8/+nD59GpE5LJ+hNRCAAAQgAIFKBAi8K2Ei0QAI4OsDMCJNiEogqsj0l8SqlpqtPHnypPv4449rz2Q+ePDAra2tRW0smUEAAhCAAATaJrB9+3b3+PHjtotNoryld9qvxsrrzj3znYOtF/zoB++1XiYFpkMAX0/HFtSkOQJaobpz585KBUQTmXn7LH2ReeXKlWxWU1df9mT+9JeP3Dura+7Xv9uoBHOWRDufe9p9d2GP+/qLz8ySDfdCAAIQgAAEkiHA7E4ypqAiDRPA1xsGTPa9IxBNZKrlKysr2Z7MV199dctyWf1Op8tqKe3+/fudBOfGxkbyp8se+t6v3IOPPmnNqM9/eZv70ZvzrZVHQRCAAAQgAIEmCRB4N0mXvFMigK+nZA3qkgKBqCJTy1u1ZDY8+EcN1Z5Nics+fSezqwEjBcegDhCAAAQgAIFZCXT1HL378nOzVr32/XO/+Kj2PdwwHAL4+nBsSUviEIgqMuNUKZ1cuhow0iFATSAAAQhAAALTE+jqOYrInN5m3DkdAXx9Om7cNVwCiMwS23Y1YAzX3WgZBCAAAQiMiUBXz1FE5pi8LI224utp2IFapEMAkYnITMcbqQkEIAABCAyKAIH3oMxJYxKMGXmhglumSgCRmeCAkaqzUC8IQAACEIBAHQKIzDq0SNtnAvh6n61H3ZsggMhEZDbhV+QJAQhAAAIQcATeOMFYCODrY7E07axKAJGJyKzqK6SDAAQgAAEI1CJA4F0LF4l7TABf77HxqHojBBCZiMxGHItMIQABCEAAAgTe+MBYCODrY7E07axKAJGJyKzqK6SDAAQgAAEI1CJA4F0LF4l7TABf77HxqHojBBCZiMxGHItMIQABCEAAAgTe+MBYCODrY7E07axKAJGJyKzqK6SDAAQgAAEI1CJA4F0LF4l7TABf77HxqHojBBCZiMxGHItMIQABCEAAAgTe+MBYCODrY7E07axKAJGJyKzqK6SDAAQgAAEI1CJA4F0LF4l7TABf77HxqHojBBCZCYrMP/38J279h8vuk9/casTofqZPfWmP++LJ77vPf+2bjZdFARCAAAQgMC4CBN7jsveYW4uvj9n6tD2PACIzQZH5b9960f35979tzWOf/soLbs/Fn7VWHgVBAAIQgMA4CBB4j8POtNI5fB0vgMBWAojMBEXm3Zefa91P537xUetlUiAEIAABCAybAIH3sO1L6z4jgK/jDRBAZFb2AQaMyqhICAEIQAACEHiCAM9RnGIsBPD1sViadlYlwEwmM5kZAWYyq3YZ0kEAAhCAQFUCBN5VSZGu7wTw9b5bkPrHJoDIRGQiMmP3KvKDAAQgAIGMAIE3jjAWAvj6WCxNO6sSQGQiMhGZVXsL6SAAAQhAoBYBAu9auEjcYwL4eo+NR9UbIYDIRGQiMhvpWmQKAQhAAAIE3vjAWAjg62OxNO2sSgCRichEZFbtLaSDAAQgAIFaBAi8a+EicY8J4Os9Nh5Vb4QAIhORichspGuRKQQgAAEIEHjjA2MhgK+PxdK0syoBRCYiE5FZtbeQDgIQgAAEahEg8K6Fi8Q9JoCv99h4VL0RAohMRCYis5GuRaYQgAAEIEDgjQ+MhQC+PhZL086qBBCZiExEZtXeQjoIQAACEKhFgMC7Fi4S95gAvt5j41H1RgggMhGZiMxGuhaZQgACEIAAgTc+MBYC+PpYLE07qxJAZCIyEZlVewvpIAABCECgFgEC71q4SNxjAvh6j41H1Rsh0IjIXFtbc+fPn3fHjx93e/fuzSp+584dd/XqVbe+vu7m5ubcwsKC27FjRyONipUpA0YskuQDAQhAAAJjJMBzdIxWH2eb8fVx2p1WFxNoRGSurKw4Cc1jx45tiswzZ864xcVFNz8/71ZXVzOxqd+nfDFgpGwd6gYBCEAAAqkT4DmauoWoXywC+HoskuQzFALRRebNmzfd3bt33cOHD91rr72Wicx79+5lwvLEiRMZN/3u7Nmzbnl5OWmODBhJm4fKQQACEIBA4gR4jiZuIKoXjQC+Hg0lGQ2EQHSRee7cOXf69Gmn2UxfZF67ds0tLS1tYjt16hQiM8eJbqzsd3dffq5195r7xUetl0mBEIAABCAwbAIE3sO2L637jAC+jjdAYCuBqCLzypUrbteuXe7AgQOIzCk9DZE5JThugwAEIACB5AgQeCdnEirUEAF8vSGwZNtbAtFEZrgkdtaZzAcPHmT7Oru8lt5pv/SV15175jsHWy/40Q/ea71MCoQABCAwBgLbt293jx8/HkNTn2gjz9FRmn2UjcbXR2n20TVak4k7d+6s1O5oIvPixYvu9u3bTxR68ODBbF+mZjm1jFYXezKLbcNMZiW/JREEIAABCPSAALM7PTASVYxCAF+PgpFMBkQgmsgMmfgzmfqdTpc9fPiw279/fyY4NzY2OF02x5EQmQPqXTQFAhCAwMgJEHiP3AFG1Hx8fUTGpqmVCLQmMrWcVuKS72SW2wWRWclvSQQBCEAAAj0gQODdAyNRxSgE8PUoGMlkQAQaE5lDYMSAMQQr0gYIQAACEOiKAM/RrshTbtsE8PW2iVNe6gQQmSUWYsBI3X2pHwQgAAEIpEyA52jK1qFuMQng6zFpktcQCCAyEZkZAb6TOYTuTBsgAAEIpEWAwDste1Cb5gjg682xJed+EkBkIjIRmf3su9QaAhCAQPIECLyTNxEVjEQAX48EkmwGQwCRichEZA6mO9MQCEAAAmkRIPBOyx7UpjkC+HpzbMm5nwQQmYhMRGY/+y61hgAEIJA8AQLv5E1EBSMRwNcjgSSbwRBAZCIyEZmD6c40BAIQgEBaBAi807IHtWmOAL7eHFty7icBRCYiE5HZz75LrSEAAQgkT4DAO3kTUcFIBPD1SCDJZjAEEJmITETmYLozDYEABCCQFgEC77TsQW2aI4CvN8eWnPtJAJGJyERk9rPvUmsIQAACyRMg8E7eRFQwEgF8PRJIshkMAUQmIhOROZjuTEMgAAEIpEWAwDste1Cb5gjg682xJed+EkBkIjIRmf3su9QaAhCAQPIECLyTNxEVjEQAX48EkmwGQwCRichEZA6mO9MQCEAAAmkRIPBOyx7UpjkC+HpzbMm5nwQQmYhMRGY/+y61hgAEIJA8AQLv5E1EBSMRwNcjgSSbwRBAZCIyEZmD6c40BAIQgEBaBAi807IHtWmOAL7eHFty7icBRCYiE5HZz75LrSEAAQgkT4DAO3kTUcFIBPD1SCDJZjAEEJmITETmYLozDYEABCCQFgEC77TsQW2aI4CvN8eWnPtJAJGJyERk9rPvUmsIQAACyRMg8E7eRFQwEgF8PRJIshkMAUQmIhOROZjuTEMgAAEIpEWAwDste1Cb5gjg682xJed+EkBkIjIRmf3su9QaAhCAQPIECLyTNxEVjEQAX48EkmwGQwCRichEZA6mO9MQCEAAAmkRIPBOyx7UpjkC+HpzbMm5nwQQmYhMRGY/+y61hgAEIJA8AQLv5E1EBSMRwNcjgSSbwRBAZCIyEZmD6c40BAIQgEBaBAi807IHtWmOAL7eHFty7icBRCYiE5HZz75LrSEAAQgkT4DAO3kTUcFIBPD1SCDJZjAEEJmITETmYLozDYEABCCQFgEC77TsQW2aI4CvN8eWnPtJAJGJyERk9rPvUmsIQAACyRMg8E7eRFQwEgF8PRJIshkMAUQmIhOROZjuTEMgAAEIpEWAwDste1Cb5gjg682xJed+EogqMm/evOmuXr3qNjY23NzcnDt06JDbtWtXRubOnTvZ79bX17PfLSwsuB07diRNjQEjafNQOQhAAAIQSJwAz9HEDUT1ohHA16OhJKOBEIgmMtfW1tzKyopbWlrKhOWVK1cysXns2LEM1ZkzZ9zi4qKbn593q6urmdi036XKkgEjVctQLwhAAAIQ6AMBnqN9sBJ1jEEAX49BkTyGRCCayNQspoSmZi913bt3z128eNG99dZb2b8lLE+cOJH97uHDh+7s2bNueXk5aZYMGEmbh8pBAAIQgEDiBHiOJm4gqheNAL4eDSUZDYRANJEZ8rh+/XomOrUsViLz2rVr2SynXadOnUJk5jjRjZX97u7Lz7XuXnO/+Kj1MikQAhCAAASGTYDAe9j2pXWfEcDX8QYIbCXQiMiUuLx06VImKrXvEpFZ3e0QmdVZkRICEIAABNImQOCdtn2oXTwC+Ho8luQ0DAKNiEztv9R+y71792aUphGZDx48yGZCu7yW3mm/9JXXnXvmOwdbL/jRD95rvUwKhAAEIDAGAtu3b3ePHz8eQ1OfaCPP0VGafZSNxtdHafbRNVrn7uzcubNSu6OLzLffftsdOHDA7d+/f7MCEpk6COj06dPZz9iTWWwbZjIr+S2JIAABCECgBwSY3emBkahiFAL4ehSMtTL56S8fuXdW19yvf7dR675pEu987mn33YU97usvPjPN7aO8J6rI1Omy+/bty0RmeGl28/Dhw5n4DE+eTZU8A0aqlqFeEIAABCDQBwI8R/tgJeoYgwC+HoNivTwOfe9X7sFHn9S7aYbUz395m/vRm/Mz5DCuW6OJTM1WXrhw4Ql6x48fz5bN2mwm38ksdzBmMsfVAWktBCAAgSETIPAesnVpm08AX2/fH7pi3n5L+1liNJHZz+aX17or5+V02SF6E22CAAQgMD4CPEfHZ/Oxthhfb9/yXTFvv6X9LBGRWWK3rpwXkdnPzkStIQABCEBgKwGeo3jEWAjg6+1buivm7be0nyUiMhGZGQG+k9nPDkytIQABCKRMoKsgkJe1KXvFMOuGr7dv166Yt9/SfpaIyERkIjL72XepNQQgAIHkCXQVBCIyk3eNwVUQX2/fpF0x/9PPf+LWf7jsPvnNrcYb/dSX9rgvnvy++/zXvtl4WbELQGQiMhGZsXsV+UEAAhCAQEagqyAQkYkDtk0AX2+beHfjy79967+6P//+d601+OmvvOD2XPxZa+XFKgiRichEZMbqTeQDAQhAAAJbCBB44xBjIYCvt29pmLfPvE6JiExEZnIik4/r1unCpIUABCCQLgGCwG5sw3O0fe74OsybJNDHs1MQmYjM5ETm373xK/f7dT6u2+RgRd4QgAAE2iBA4N0G5SfL4DnaPnd8HeZNEkBkNkm3g7wZMDqA/mmRXXFnI3c39qZUCEBguAS6Gs/HviezK+7D9eTJLeuK+Zh9HeaT/bLLFMxkMpOZ3ExmV4MGG7m7HIooGwIQGCKBrsbzMQfe8qOuuA/Rh6u2qSvmY/Z1mFf1zm7SITIRmYjMTwncWNnvxjxQdzP8UCoEIDB0AgSB3Vi4K+7dtDaNUrtiPubYBeZp+H5RLRCZiExEJiIz7VGK2kEAAr0lQBDYjem64j7mbSddMUdkttvHmJSozhuRichEZCIyq48YpIQABCBQgwCBdw1YEZN2xX3M2066Yo7IjNhxKmSFyKwA6f8nQWQiMhGZiMzqIwYpIQABCNQgQOBdA1bEpHCPCLNiVjCvCCpiMphHhNlAVohMRCYiE5HZwNBClhCAAAS6O4BmzLM78juC7/Z7H8xh3iQBPmHSJN0O8mbA6AA6D8dOoPPh7k6wUygEBk+A52g3JoZ7+9xhDvMmCSAym6TbQd4MGB1AR2R2Ap0Pd3eCnUIhMHgCPEe7MTHc2+cOc5g3SQCR2STdDvJmwOgAOiKzE+hd+fqYTyLsxNAUCoGWCXQ1trBc9mbLluZTYPh66y7HsvD2kdcqkT2ZJbgYMGr5UrTEcI+GsnJGXTEf80mElY1DQgj0mEBXYwsiE5HZdrfB19smzt7j9onXKxGRicjMCKQ0Dc9AXa8Tx0gN8xgU6+XBPth6vEjdTwKMLd3YDe7tc4c5zJskkFKcXrWdiExEJiLzUwJj/+4RD8eqQ2a8dOyDjceSnNIlwNjSjW3g3j53mMO8SQKIzCbpdpA3A0YH0D8tEu7tc4f5eJi331JKHDMBxpZurA/39rnDHOZNEkBkNkm3g7wZMDqAjsjsBDq+3j72rpi331JKHDOBrvycPZnsyWy73+HrbRNnUqJ94vVKZLlsCS8GjHrOFCs13GORrJ4PzKuzipWyK+ac6BvLguRThUBXfo7IRGRW8c+YafD1mDSr5QXzapy6SoXIRGRmBFKahmfQaH84gPl4mHOib/u2HnOJjC3dWB/u7XOHOcybJJBSnF61nYhMRCYi81MCHPzDW++qg2asdAQksUiST8oE8PNurAP39rnDHOZNEkBkNkm3g7wZMDqA/mmRcG+fO8xh3iSBPj4cm+QxprwZW7qxNtzb5w5zmDdJoI/PUWYymclkJpOZTIR9k0+GgrwJSDqATpGtE8DPW0eeFQj39rnDHOZNEkBkltC9c+eOu3r1qltfX3dzc3NuYWHB7dixo0l7zJw3A8bMCKfKAO5TYZvpJpjPhG+qm2E+FbaZbvrpLx+5d1bX3K9/tzFTPlVu3vnc0+67C3vc1198pkrywabBz7sxLdzb5w5zmDdJAJFZQvfMmTNucXHRzc/Pu9XV1UxsHjt2rEl7zJw3A8bMCKfKAO5TYZvpJpjPhG+qm2E+FbaZbvq7N37lfr/+yUx51Ln5+S9vcz96c96N+URf/LyOx8RLC/d4LKvmBPOqpOKlg3k8lk3k1Mpy2Xv37mXC8sSJE1kbHj586M6ePeuWl5ebaFO0PHHeaChrZQT3WriiJIZ5FIy1MoF5LVxREnfFfMwn+nbFnE+YcJhblEGjRib4eg1YkZLCPBLIhrJpTWReu3bNLS0tbTbj1KlTiMwco479lFMhYdBoqLeXZAtzmDdJIJVlPvh5k1bOzxvm7TPnOQrzpgkwpj/XNOIn8k+FeZ2GIzIJvDMCKTkvQUmdLhwnLczjcKyTC8zr0IqTFuZxONbJBeZ1aMVLC/d4LKvmBPOqpOKlg3k8lk3klKzIfOedd5z+cEEAAhCAAAT6TGD//v3u5s32ly/2mRl1hwAEIACB9Ai8/vrrTn+qXK2JzCtXrrjTp09nderLnswqAEkDAQhAAAIQgAAEIAABCEAAAp8RaEVkqjidLnv48GGnN7oSnBsbG8mfLoujQAACEIAABCAAAQhAAAIQgEA9Aq2JTJ0wK3HZp+9k1kNJaghAAAIQgAAEIAABCEAAAhBoTWSCGgIQgAAEIAABCEAAAhCAAASGTwCROXwb00II9J7A+++/73bt2pWthNB14MCB3rcp9QbAPHULUT8IQAAC0xFgfJ+OG3fVI4DIrMdrS2p10vfee2/Lz5aXl2fI8clbtcz4woULW35x/Pjx7P95P9+7d69bW1tzly5dygLy3bt3uyNHjmQB+hgu8erjN1m7sI38V9err76a/X39+vXMdxYWFrqoTmmZOixsZWUlS2MHiCVXyQoVgnkFSC0kCccJnfwq/z9x4kQLpQ+3iLznlVqrZ5aeTSldZXXNe7767bhz5467evVq75+xfbJX276j583du3e3FDs3N7fle+9t1ylmeX1/po7Jd9XWGzduuGeffXYzXovpC03mhcicgW4YMM6QVeGteaJJiYt+rt/pkKVjx45lD3Wlu3jxonvrrbeaqF5yeSIy65lEvmK+ce7cOXf06NHRvJCoRypeapjHYzltTv44oRcrCijHMkZOy6zKfXnjr9i+9tprSYrM8IWk1VVtLfqdnqsaK/UyTv82wdnHl199slcV/2siTRtxXhP1HnqeY/Fda6decOiySYG+2BeROYOligYfBS0//vGP3f3797M3D0tLS27Hjh0unPm0Wc+in5eJyTKRqbfyOsXXrlQf8jOgryXKT5065cTaZ2ZvwcwG9tZS9jKhVWavDz74IKvDK6+80rtO78PTYVya5dYfP6gqarvPqcyv8/pG6LNmF9VH+So//6piN0uvtHa99NJLm7OxefXNs3UTvliUJ8y7f5FhviihcP78+cz3bLWHfDevf+f1iaIxxR9z/b5QxR9XV1e3zKAcPHgwG2OKfLyovm36tJVVFvgpjXxfl1bZaOw8dOhQ9v+8NkwaLzTLZM9Xzcr445eNHeFslLEserZWEZkqS2X7Kz5U/zD463qcqWL/PtmrSnuaSBM+y+wQy9CP1W81htg3cRUHyr/rxBF5eSgf83XFJizSOH0AABvCSURBVHnjg152TNu3JsVCqY5Hk0RmHe7KS3/Uh8PxWi/IPve5z1WO6cteShSNaUWawfdnv45N+HlTeSIyZyAbOrHeNOjBo4eQLnV8ddBt27ZtOq8Gofn5+S1Bta2ND39uD0J/Wawt1ygTmfbQ9pfyprhcaQb0pbdqpujkyZOZsPe/yeoze/vtt7OXABKZ4q9P6uiBoLfSH374YTYTnGcXGwxsWZ3y6fNyZFsyI1+Vb9nLCX+gtIDN/5leZFiglcepKZHp2813Al+k2oysbKlLDw6rr4LSPFs35Yt5+cL8L/2ry8tfarVv377N+pT17zw/LxpT8kSmtbeqP4YvXvJ8XHnqhWYq41EV0WIzftZPi9rw8ccf5wrHvHFIL5byRKYxz3uJNamuRTOZus/GlSIfLnqmdOnzeWVPYuB/37xre3XFrkhklvmxVo9JnCjey3uWFo0zfl9QHtu3b3dPPfXUE7GJ0vk+bcJ3mr5VJRYKywv/P8k3mtiuVUVkhvF2EXeNNWUi03wvL6a3sSAvTgp9tkhk2pgS5u/fj8jsagTosNxw8NH/9YZWh5LYnkhVz96eSnAqoJEj+QNE0c91b5GYLBOZ6kh+px7TTKaYSVBov4zEhESFbOLPZIqNBNW7776b/byIT55d8mwuMevPHHfoklMVrUBC/uQv9/LfqBbNCtgLjyJO9pJDL1kWFxezt4HhPmKbSfZnaWyGI5zJDO3mN9a/3+oVzmLYcpMUlu7BfCpXjXZTKA41ZqsPl/XvPD+3fELftNlq5Wt56qWMv8drkj+GwijPx1MbjyaJlnC1hG3p8EWb2qQxVX+qzE6Ko/p00diSFyAXPVunnclUu/09p3155vbJXtE6f82M8kRmnh/L/vbS2X/xk/csLeu3fh56ZhY9r0KROU3fqhoL5fWhrsejSSKzTvymsWbSTGZRTG+z177IDGMfTSDZmJM3TvnnqPiaAZFZs7MOLXmRyJS40YNPAYaCDdus6896+QNE0c+nFZlj3pOZ52O+WNHbQT0MNJNiP9dgpEszmf7bojy7DG0mU+32A2Ljp7bb7IjPyWbllU4zchqc8ziFsw3atK6HZdFsQzhLI8E7yW6+rf371R7NbNy+fXtzFYHVV4e75Nm67bEJ5n85bKqryw9QbGZZS9F0Fc0M5vm58skbU/KCBj0Xwv5T5o9lM5nm47aMa0wzmf7qIOvXRctlzb9izmRqzFN+ZXsyi54pXfl7UbmTRGaMmcxY9uqKXdWZTIkN9WfbrmQnoOc9S8viCD8PWxUXxiZiMetMZp1YKCwv/H8X49EkkVknfps0k6ntE0UxfRgn5cU+thWoaCZTtsjL3/d5ZjK7GgE6LLdoueyDBw/c5cuXs5pJ0EhkalDRZc5mA4T+zvu5Nctf1mU/s9Nlw+U89ns/wPH3GHaIqtOiQ7FiB3yEewLDfQ9FdtFDU6JJV9/3ZGqZi4Imfz9kOAOodoazg/IriUbjEPq13zf8mcwikTlpJtM/vMq3mzlW3ltVexCaXVVfzVZ1vVcK5unsyTS/tTFT/1eQF/bvonHaRGbemGK+Ge7xqeqPVWYyVUZK41EV0aI6h3sy89qQ9+yz/dZ+H1a/Lpr1NBvEFJn+YT9lJ7h3Pc5Ueej2yV5V2tNEmiKRmefH+pmeRW+88Ubmk2XP0rJ+m5dHGMvlicw6favomVrkt7OMR2X7FKe1WZnvKs6oE7/ljTV+vb797W/nxvR5pw8rViqbycyLgbS1J9QMtl/d1wI22zotsy7uY09mF9QpEwIJEwgfJmVLsxNuRq+qBvNemYvKTkFg1nGkr2/yp0CVxC3YK98Mk7YqSUTYnvNpxnW98PLzqOIMs9qqShmzpJHI1AteCe++XXkvqNSGaWzbt7bHqC8iMwZF8oDAgAgweLZvTJi3z5wS2yUwayCMyMRe7RKoJzIlpLSs0j+puu64npdHlTbP2reqlDHWNIjM2SyPyJyNH3dDAAIQgAAEIBCZgJ3mqyWpumyPW+RiyA4CEIAABBoigMhsCCzZdk8g3AegvVZaiqJ9PeEJX9rnqs3fOpU23GczaYN59y2lBhCAAASGRcAOZFKr/JOvh9VKWlOFgJ7bti/aPk9W5b6hpoHHUC07vHYhModnU1rkEdBJu3Yoh33LKfz+miXX7/NODERk4lIQgAAEIACBbgjYZ21Uul4+6PAlCa2xzm7Doxs/pNT6BBCZ9ZlxR48I2KcidLy4neqVJxp17LhOCpPItEsDuT6cPhSRaSeo2cl3aqe9HdZJZvp0w/3797PTkLWvRA9zf8ZXs70+Q/3OvnMZnkink/P8k9f0rVgFBrKHLv90STvOPSy7yjfy7Bu0tpdFefsn/vqnztrJlGZf367GxtrThYuHp1VbXfLaZrPy8ledEvjCCy9sfudR+4JCDnXy1r1l3PT7vDqFJymabbpgWaXMPCZlPpF36mLez+r6op+H+p36SNh3NA7VzbcKgzpp/O/9abxUv9Uf+45f0Sm6NpYUnSyd164qfbPqmFP0/cyQezjeiU3e+FbWnrxTNP29pOImDhr/wvGoji3qpK3T933u9kwUl6r+qPvzxviiMaPKWKM0/sydnQDtP6vr8BhC2rHyqNLn9ako+3aljVOKb4r6Qd44UDX20Pcvw7gpPNwor0/Jdyc9Y/04RWNYXtzmfxUgVb9GZKZqGeoVhYAtuZLA0dHSOuEsTzSWHbFddLy1RJf/Ae4oFW4wE/vcwr59+zIxbWw0KCpQ1KX22HfN9G9/sPW56RtUEoUKwsROA7sGch3F/eGHH+aermcBiC1982eWJ5UdfrbE34xf9s0xP52VpweQrqL2NGiC0qx9H7T2lrVN4lIvBMRe9ixLWzfvMm6TvhVbdFBCV1yLys1jUsfHd+/e/YTfqx8VfWczj6n6iy6JyPBFVwwfj8nct7t8T23VWBGKTCvTb5MEVV7gVuRL/moTf6yxvOuMOXnl+rY37kV1nDatHyTapwf8MSjvW7kx7eWzMh+bNK4Yd72oEzf7BqDur+KPur/OtzU1FpeNNXk8lP+YBWbIZCw8qvb5vHFKfpY33tfp28Y9/HRMGLto3PMve6aEfaqq35fFbYjMJkZM8oRATQIahNVRTdxUnclUOgmtIc1k2vej9JDWvyVS9JZaAvHSpUvZG3ZdNvOYJzI1YEuwv/vuu5nI1GBpgWZomnBA9vPTAC+++qB8XtlFMxBhwBO+ILClRHqhUPT9TOVhdg3bU9O9oiX3Z4osGCxrmx6m58+f33zDWZa2bt5l3MrKCW0TDU4DGeUxKfKJPB/P+1ldXwxnf+17tLF8PDY2+8C5CWlfKFnbNZ74M19qk8aHvP5cxMu+e1nUN6cdc6xf5XFXHavMYExqT/iNPI1v1nbfvm2dCFqn74u71TV8ieqP5ZPsZsGvjfFqqwld/V11jA79Vys49My6detW9i3b1FdLxO5/Y+ZRtc+LUThO6Wd5/aBoHKgae/jfpLe4KU9k5vWpsmdsnkjVz8K4DZHZdA8jfwhUIBC+Mc57uNus3pD3ZFq7FUzpAa02W2ClQEgBkPa4iJce5HkzmZrB0M/1HTAL2DR465JQ9ZeGhYFy0UymArtJZceYyVS7NFths8/2hjBsTwWXaiSJHow2czBpxsFmAMRNM8qyR9kM4zR52wMs5DaUmcw8JkU+kefjmkEO/d6WT5kdLdgJZ2yM6e3bt922bduymUxd6pO23KrKzFFRvk2tsFCQr5k/vcDRWJEXZIlL2Ca1q+5MZt5YYx2vzpiTV66t1vC5F9WxTtpwZkTjrMZYm8nUGQH2iYu2ZjLr9H2bybSXjqprHX+cdSYzHGvCgVa2UN2sb/hta2RQTjzTMfGo2udlsnCcMuEZPl/r9G1zBX9c1hgVxi5FM5lhn/LzKfP7srgNkZl4B6V6wyeg5Ul6SPqdsegNspauDfl0Wb/ddsiRPEBBmJZyXL58OXMIBagSmVpWG85kalC1g5R84Ze3N61IZOrn/p5McZ9UdpnIVH56WCig01W0J9OfRVA6ExR57Wm7Z4RvVFW+1TevbXqIKijWg8vfk5mXtm7eKnvSW9Yi3qHN2+ZYtbwiJhIEdXw8z+/r+qKfh8qXgMvjWDffqizqppNv+PuD7P6iPZlqk81M2jjs9+e8dlXpm1XHnKK9oCH3sjpWTevv+5LQXlxczFZqmMiUQNczRkLc9mSWbdWoa5swfd2+H+4f0zhjgXm4DL7IbkV7Muv47yQmKoOZzM+sPRYeVfq8UfHHqbJ+ULVvW75+P8iLXdTvdZnYLOpTec/YvNi0LG4LV1/MOl40cT97MpugSp4QgMATBNpaHtZH9GEAF5NVk3n3kXWegIvJu69MqtRbM5cSbZo554pDQIJKLxbCA0Ni5N5234/Vj5pkEoMreaRNIByn2uwH+O5W30Bkpt1XqB0EBkMgVgAyGCBeQ5p8CDaZd19tAZP6llPwpJOLbbln/Ry4o20Cbfs5Y3zbFqa8kEDeONV2P8AqnxFAZOINEIAABCAAAQhAAAIQgAAEIBCNACIzGkoyggAEUiXgf1fs5MmTjSxNi932slONVZa/10z/16EiWsZoHyq3E3v1qY0jR45k3w4L89QeMe270t5O/0Q97QfVz+xzL9a2PnKMbRfyS5cA/pmubagZBCAwPgKIzPHZnBZDYHQE7Mh8NVwH5pgQ0wmZqV51RKYOq9FJpfbZATvYyT7BY9+u8/O0gFwHH4WnAouXnVrr8+kjx1TtS73iE8A/4zMlRwhAAALTEkBkTkuO+yDQYwL2GQoJCZ0ka0fVh6e36Uj6vG9G+WJF/1YafTPTPlMiNP4JsnnlFX0yIDwJzr6FZnstlHfRCbJ2YmNoGn+GQ23V7F3qH/SuKjJ1wp32yunSaXPiqu8U+u2zb4wpjWZA9Tt9Y9P214UiU3yUR3jASx859ribUvWaBPDPmsBIDgEIQKBBAojMBuGSNQRSJSBRoUszXfatKP1fR+trmaSEy4cffpiJubxPAPgCSN8qk1j1Rebp06ez/DWjdvToUSexGpYXfoczxrcwrbxwmadvB83qpS4wVV8T76EPabbSxKJEotqsv9Uu+yaffu9/r8sXmfbSQJ+oMREZluUvsS3y4b5wTLUPUq9mCeCfzfIldwhAAAKTCCAyJxHi9xAYIIG8j6hr5koixf+QezibZkLQfi4xp/1777777qbI9EWpZh+Vn74VZ3sEhVOzk/p53iyp4fZPhAu/m2bL4nT0/6RvOvrm0wydZm5v3bqV/HfWqsxkir8+faBlvyYkq8xkSpTq5YDuE8NwJnOSy/eJ46S28PvhEcA/h2dTWgQBCPSPACKzfzajxhCYmYD28EkcSmTojb+El2YxdWkm00RH0WyjfSxdv9dsmC8+bf+f8rKZRQnPsLwmZjJVtpbM+kLZh6VZW7XPBKyEln1sfGaokTOYJDJlQ4lM+8C9iUy1vcqeTIlR3WMzzfbB+CrN6BPHKu0hzbAI4J/DsietgQAE+kkAkdlPu1FrCMxEQMthL1++nOUhUSKRaeJLM5r6v4mPouWyEjk6NEZXKDL1M39PZl55Wq6Zl7c1LPy2lQLHGzduZL8u2pMpISvRFc58hrAkRpWX7fecCWZDN08SmZoF1km5tjTYF5n+THXZ6bKW7hvf+Ib7wx/+sGWJrZo1BI4NmYdse0CgD/28BxipIgQgAIGpCCAyp8LGTRCAQB6BVD7GLXGkZaBaSso1PQE4Ts+OOyEAAQhAAAJjJoDIHLP1aTsEIhNIRWRGbhbZQQACEIAABCAAAQjUIIDIrAGLpBCAAAQgAAEIQAACEIAABCBQTgCRiYdAAAIQgAAEIAABCEAAAhCAQDQCiMxoKMkIAhCAAAQgAAEIQAACEIAABBCZ+AAEIAABCEAAAhCAAAQgAAEIRCOAyIyGkowgAAEIQAACEIAABCAAAQhAAJGJD0AAAhCAAAQgAAEIQAACEIBANAKIzGgoyQgCEIAABCAAAQhAAAIQgAAEEJn4AAR6TmDto0/cz375yP1x4/9MbMnzX97mvv7iMxPTkQACENhK4D/++O/uTx/8L/fnB7+diOY//fV29/mv/a17aud/npiWBBCAAAQgAIEhEkBkDtGqtGlUBF7/H//q/uU3/7tym//5H+fdV/dsK01/6tSp3N8fPHjQvfrqq5XLIiEEhkJg41+uu7V/+G+Vm/OFb/y9+5s3/2li+ps3b7pr16659fV19+yzz7rXXnvN7d+/f+J9fUuQN6YcP37c7d271125csVtbGy4Y8eObTbr4cOH7uzZs+6NN95wO3bs2Py58rH7Qgarq6vuxo0bWV5zc3Pu0KFDbteuXX1DVbu+Y/Gh2mC4AQIQ6JQAIrNT/BQOgdkJ1BWZF/778+6lr35hosgMA7mVlZUscENkzm4zcugfgboi83Mvvux2/8/V0obeu3fPXbx4MRNXElv2/6WlpcGJozJxeObMmYzTW2+9tYWXxKeuhYWF7O/r1687CaoTJ048wTUUqu+//34mOE+fPt0/Z6tR4zH5UA0sJIUABBIggMhMwAhUAQKzEOhKZK6trbkf//jH7v79+2737t3uyJEjm4GxAspXXnnFffDBB9nsjIJEBdG6Jt3ns1heXq6cftu2be6ll17KZi8UeGl2SMF6eKluyleXAtarV69mMx+qr+4NL4mA27dvZz/et2/f5myLn49+5//fb6Paf/To0YyN6nXhwoXN8sN6FtWnrKywPZcvX97MX0G5OKh9uvSSYBITBedqrwL5MjsWlauXEXfv3t2C0WbAy9pX5C9l7SvLzyrg+8Us/awJkanZOtnGn23zX+YMzcfyZiBlw1u3bmWmeeGFF7bM4qofiYeJz3PnzhXO9IaslJ/utdnMaXxlVn8tGxfyxsw6Y5+lneRDRWORZn3leybgJdLVV8Sr6vjtj22qj41vYTvMFpqlt+eAn6bqODVL/+VeCECgfQKIzPaZUyIEohLoSmRq9uHw4cNZUGjBmAWDClIWFxdzfzfpPhOABqlqel/AVRGZCs7Onz+fiS4F+W+//bY7cODAliBXafTHAiMFuSaYywSA0ikv/fFFW5nILKtPVZGpcrXsUgxtueHJkyc3Be4k4W2zIrpHSxTL7OjXyS/X7BbOfE9qX5G/FJUzKT/zo5D5tJ2vCZEZ1sVElc/f7w8hi775WJ7IlJ/o5ZAuiY1wllK/18sd9UFfcPrsZGOJprwZTqWbxlcm3VPFX0ORWXUsqzL2Fflx6ENFY5G1z8Zs1c3GwrJ+X5SfiUx/jPH9VbbLE5l1xqlp+y73QQAC3RBAZHbDnVIhEI1AFyIzL6iTSNNbcAWDoSgycaZGh8Fg2X1VyvFB2mxk+EZdM3gShyacFLhL/OlNvs1e2oyKvy/M8rb9ZJp9sEC2TPipfBOmvshRAChh6wsgC8rK6lNFZNr9mj32RabtaasivGUnvTiYn5/Pml5kR9/GYblFIrNO+/LEfFjOpPzy/GKWTtekyFRb3nvvvax6/r7noflYKDJNYFh/UHvDPZi239D6k828hSKz6AWK0k3jK5Pu8cV/lZdPVcYyP89J6UNfLvKhorFI92vslfB75pln3KVLlzaXFpf1+7L8wjEmFJm2wkEzpvaCMtx7WzZOzdJ/uRcCEGifACKzfeaUCIGoBLoQmQpoFDD4Sy/LlvnZW2wFEHXuq1OOvZnXLJD+7Qed/n4tC3zylnUWLSc1g/kizISnb0wLEu/cuZMtw9Wsol32O80YaBZEQk7pJArFsaw+ZWVZYK77tf/MD+w0M6R62FW2XFZpfBGdJzL92YiycnVvOJM5qX1+gF2lnKr5+X7hHyBTtxM2KTKtLqqr2mVCf2g+FopM+afGA3uxo6Xp8sFw37fNlNusfGi7STOZ0/iKxoxw2bf1n1CEhf4a1s9easUc+4r8N/ShsrFI/PXiS6JPf4x7WfvK8tMLAe2DtedC0UymvWyzFwpVx6m6fZb0EIBAtwQQmd3yp3QIzEygC5E56S17mzOZeeJEUH2R6b8dt7pJwOoqO8hIAZsuEydV98tJSPqHufj7MP2TIBXYaamugrKy+kyaydRyQ+Wj5ZN+WrVbwbLEZ5WZTM1saGliUbAZztgUlZsnMuu0r0o5dfIrWqpXp/M1ITJlE13+PjW/XWV276OPhSLTxKNvB+3zCw/ryXvZ5N8Tzoja72xPpoRRUV8vElRmm7zxocoMv9XB0tYdMyelt/wn+VCZn9gLGI1DGoNsnCtrX1l+4exv2XJZv09WHafq9FfSQgAC3RNAZHZvA2oAgZkIdCEyVeFJ+4va3pNZNpPpH3LhB32aObF9SHqbrmDL/3yEf5qlzRBU2ZOpMmzWRWXbEtbQ0L7ws/2QefWZJDL9wDwM7CQE1aYqItP2c5lAVl5le8+Kys0TmZPaV7ecSfnZy4eUZzLthYMF+NYmW0o4ye598zFfZIaH+ljf8PcG2s/KDvyxNOFJtP7pstP4ivymaHyY1C+K9tFOGjPr7Ee3dlfxoTI/URsfPXq0ZT/rpPYV5Wf7a20MrTqT6d/HctmZwgFuhkBSBBCZSZmDykCgPoGuROakU2KnPV02DLQmlWPEJBC1v0izeXl7MvOWcPmnRxYtJVXwqiVg4SmlZQLA8lXdxEH77cJ26XdhQFVUn0liww/efRFts5h5Zfme5udvdVAgqe8Ulp36mleu5Zv3yZuy9k1TTll+eX5Rv3d9dkcTM5nK3cSQfSdTLwWKZpLz7NQnH/P9JTzdNE8sWj8Wk7y9mKE9ra/q55qR13hgJ/dO4yvT+muRyJw0ltUZ+/y2l/nQpLFIdtAMpsZNu+RnRf2xKD/1d13+FopQZObtyfRnMSeNU7P0X+6FAATaJ4DIbJ85JUIgKoEmROasFQxF0az5cX83BNqyY1vlzEKxKZE5S524txsCffDXqmQ0S+wvldV9Q2pfVQ6kgwAE4hNAZMZnSo4QaJVAXZH5z/847766Z1ujdSRIaRRva5m3Zce2ypkFXF2R+YVv/L37mzf/aZYiuTdRAn3w10nobJbYlqn76YfQvknt5/cQgEDzBBCZzTOmBAg0SuDGv/7R3fz1HyuXsXRoV+W0JIQABP5C4D/++O/u0eULlXH89df+1j39/H+pnJ6EEIAABCAAgSERQGQOyZq0BQIQgAAEIAABCEAAAhCAQMcEEJkdG4DiIQABCEAAAhCAAAQgAAEIDIkAInNI1qQtEIAABCAAAQhAAAIQgAAEOiaAyOzYABQPAQhAAAIQgAAEIAABCEBgSAQQmUOyJm2BAAQgAAEIQAACEIAABCDQMQFEZscGoHgIQAACEIAABCAAAQhAAAJDIoDIHJI1aQsEIAABCEAAAhCAAAQgAIGOCSAyOzYAxUMAAhCAAAQgAAEIQAACEBgSAUTmkKxJWyAAAQhAAAIQgAAEIAABCHRMAJHZsQEoHgIQgAAEIAABCEAAAhCAwJAIIDKHZE3aAgEIQAACEIAABCAAAQhAoGMC/w8ne5idcMNMiwAAAABJRU5ErkJggg=="/>
          <p:cNvSpPr>
            <a:spLocks noChangeAspect="1" noChangeArrowheads="1"/>
          </p:cNvSpPr>
          <p:nvPr/>
        </p:nvSpPr>
        <p:spPr bwMode="auto">
          <a:xfrm>
            <a:off x="1259681" y="748903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ru-RU" sz="1350"/>
          </a:p>
        </p:txBody>
      </p:sp>
      <p:sp>
        <p:nvSpPr>
          <p:cNvPr id="14" name="Прямоугольник 13"/>
          <p:cNvSpPr/>
          <p:nvPr/>
        </p:nvSpPr>
        <p:spPr>
          <a:xfrm>
            <a:off x="924313" y="3473242"/>
            <a:ext cx="742955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Подготовка схем размещения и специализации сельскохозяйственного производства в муниципальных районах Тюменской области</a:t>
            </a:r>
          </a:p>
          <a:p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</a:rPr>
              <a:t> Разработка перспективной схемы размещения и специализации сельскохозяйственного производства Тюменской области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640" y="863203"/>
            <a:ext cx="7212231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itchFamily="18" charset="0"/>
              </a:rPr>
              <a:t>Первый этап – 2018г.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пилотного внедренческого проекта</a:t>
            </a:r>
          </a:p>
          <a:p>
            <a:pPr>
              <a:buNone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928662" y="1919549"/>
            <a:ext cx="778674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«Разработка и освоение научно-обоснованной схемы размещения и специализации сельского хозяйства Сладковского муниципального района»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14348" y="2876109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Второй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этап – 2019-2020 гг.</a:t>
            </a:r>
          </a:p>
        </p:txBody>
      </p:sp>
    </p:spTree>
    <p:extLst>
      <p:ext uri="{BB962C8B-B14F-4D97-AF65-F5344CB8AC3E}">
        <p14:creationId xmlns="" xmlns:p14="http://schemas.microsoft.com/office/powerpoint/2010/main" val="41847215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83568" y="1794327"/>
            <a:ext cx="3640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Задачи первого этапа: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912655" y="2408806"/>
            <a:ext cx="7318690" cy="188641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Повысить эффективности использования природно-ресурсного потенциала территории за счет оптимизации размещения отраслей сельского хозяйства, их оптимального сочетания и кооперации труда;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37196" y="843615"/>
            <a:ext cx="8255283" cy="909884"/>
          </a:xfrm>
        </p:spPr>
        <p:txBody>
          <a:bodyPr>
            <a:noAutofit/>
          </a:bodyPr>
          <a:lstStyle/>
          <a:p>
            <a:pPr indent="360363"/>
            <a:r>
              <a:rPr lang="ru-RU" sz="1600" dirty="0" smtClean="0">
                <a:latin typeface="+mn-lt"/>
                <a:cs typeface="Times New Roman" pitchFamily="18" charset="0"/>
              </a:rPr>
              <a:t>Разработка на примере Сладковского муниципального района научно-обоснованных рекомендаций по совершенствованию территориально-отраслевого разделения труда в агропромышленном производстве Тюменской области</a:t>
            </a:r>
            <a:endParaRPr lang="ru-RU" sz="1600" dirty="0">
              <a:latin typeface="+mn-lt"/>
              <a:cs typeface="Times New Roman" pitchFamily="18" charset="0"/>
            </a:endParaRPr>
          </a:p>
        </p:txBody>
      </p:sp>
      <p:pic>
        <p:nvPicPr>
          <p:cNvPr id="6" name="Picture 2" descr="http://xn--80aeebc7ae1abxv.xn--p1ai/assets/templates/images/gerb/ger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3243" y="3586942"/>
            <a:ext cx="931111" cy="194238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440132" y="3953506"/>
            <a:ext cx="327873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Сладковский</a:t>
            </a:r>
            <a:r>
              <a:rPr lang="ru-RU" sz="11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район - </a:t>
            </a:r>
            <a:r>
              <a:rPr lang="ru-RU" sz="11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Муниципальное образование в Тюменской области.</a:t>
            </a:r>
          </a:p>
          <a:p>
            <a:r>
              <a:rPr lang="ru-RU" sz="11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Дата образования: </a:t>
            </a:r>
            <a:r>
              <a:rPr lang="ru-RU" sz="11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12 ноября 1923 г.</a:t>
            </a:r>
          </a:p>
          <a:p>
            <a:r>
              <a:rPr lang="ru-RU" sz="11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Население: </a:t>
            </a:r>
            <a:r>
              <a:rPr lang="ru-RU" sz="11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10 658 чел. (2017 г.)</a:t>
            </a:r>
          </a:p>
          <a:p>
            <a:r>
              <a:rPr lang="ru-RU" sz="11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Площадь: </a:t>
            </a:r>
            <a:r>
              <a:rPr lang="ru-RU" sz="11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4 022 км²</a:t>
            </a:r>
          </a:p>
        </p:txBody>
      </p:sp>
      <p:pic>
        <p:nvPicPr>
          <p:cNvPr id="10" name="Picture 4" descr="http://geum.ru/next/images/382640-nomer-m547655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144" y="3352014"/>
            <a:ext cx="3725541" cy="309140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59193" y="299623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3F7819"/>
                </a:solidFill>
                <a:latin typeface="+mj-lt"/>
                <a:cs typeface="Times New Roman" pitchFamily="18" charset="0"/>
              </a:rPr>
              <a:t>Цель проекта: </a:t>
            </a:r>
            <a:endParaRPr lang="ru-RU" sz="2800" dirty="0">
              <a:solidFill>
                <a:srgbClr val="3F7819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0132" y="3584174"/>
            <a:ext cx="1005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F7819"/>
                </a:solidFill>
                <a:cs typeface="Times New Roman" pitchFamily="18" charset="0"/>
              </a:rPr>
              <a:t>Справка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3" y="1124744"/>
            <a:ext cx="7776863" cy="432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Осуществить рациональное размещение сельскохозяйственного производства с учетом перспективы развития объектов социальной сферы, инфраструктуры и обеспеченности трудовыми и производственными ресурсами;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Развить инновационное предпринимательство для получения максимально возможного и экономически оправданного урожая сельскохозяйственных культур и наращивания объемов производства продукции животноводства;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Создать необходимые условия для дальнейшего социально-экономического развития сельских территорий, прежде всего обеспечения полной занятости трудоспособного населения, выравнивания условий жизни сельских жителей и увеличения их доходов;</a:t>
            </a: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Повысить инвестиционную привлекательность района, в том числе за счет интегрирования потенциала сельского хозяйства района и предприятий пищевой, перерабатывающей промышленности и торговли города Ишима</a:t>
            </a:r>
            <a:endParaRPr lang="ru-RU"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332656"/>
            <a:ext cx="3397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3F7819"/>
                </a:solidFill>
                <a:latin typeface="+mj-lt"/>
                <a:cs typeface="Times New Roman" pitchFamily="18" charset="0"/>
              </a:rPr>
              <a:t>Задачи первого этапа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899592" y="1124744"/>
            <a:ext cx="716603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ФГБОУ ВО Государственный аграрный университет Северного Зауралья;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НИИСХ Северного Зауралья - филиал Тюменского научного центра СО РАН;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Администрация Сладковского муниципального района;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ФГАОУ ВО Тюменский государственный университет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Торгово-промышленная палата Тюменской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области;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Инвестиционное агентство Тюменской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области;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ФГБНУ 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Госрыбцентр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ФГБУ ГСАС «Ишимская»;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Областной сельскохозяйственный кредитный потребительский кооператив «Тюмень»;</a:t>
            </a:r>
          </a:p>
          <a:p>
            <a:pPr>
              <a:buFont typeface="Wingdings" pitchFamily="2" charset="2"/>
              <a:buChar char="Ø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54A021">
                    <a:lumMod val="75000"/>
                  </a:srgbClr>
                </a:solidFill>
                <a:cs typeface="Times New Roman" pitchFamily="18" charset="0"/>
              </a:rPr>
              <a:t>Сельскохозяйственный производственный кооператив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«Таволжан» Сладковского муниципального района.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4316" y="332656"/>
            <a:ext cx="84296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Состав участников пилотного проекта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156834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143001" y="7187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35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143001" y="7187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350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1143001" y="7187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350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1143001" y="718751"/>
            <a:ext cx="1385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35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83568" y="325842"/>
            <a:ext cx="7572428" cy="942918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Изучение и оценка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потенциала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Сладковского муниципального района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899592" y="1556792"/>
            <a:ext cx="6949436" cy="42302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I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 Природно-ресурсный потенциал муниципального района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  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1.1 Природно-климатические условия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1.2 Земельные ресурсы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1.3 Почвенные ресурсы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1.4 Водные ресурсы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1.5 Лесные ресурсы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1.6 Агроклиматический потенциал территории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II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 Демографический и трудовой потенциал населения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       2.1 Демографический потенциал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       2.2 Трудовой потенциал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        2.3 Прогнозные оценки численности населения и трудовых ресурсов района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183372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27584" y="1730112"/>
            <a:ext cx="7272808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3.1 Растениеводство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3.2 Животноводство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3.3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Аквакультура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3.4 Производственная инфраструктура, технические средства и технологии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3.5 Наличие и использование мощностей по переработке сельскохозяйственной продукции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3.6 Реализация сельскохозяйственной продукции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3.7 Инвестиционная и инновационная деятельность хозяйствующих субъектов АПК района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3.8 Финансово-экономические показатели деятельности АПК района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3.9 Развитие малых форм хозяйствования и сельскохозяйственной кооперации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3.10 Кадровый потенциал АПК района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196752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3975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Times New Roman" pitchFamily="18" charset="0"/>
              </a:rPr>
              <a:t>III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Calibri" pitchFamily="34" charset="0"/>
                <a:cs typeface="Times New Roman" pitchFamily="18" charset="0"/>
              </a:rPr>
              <a:t> Состояние сельскохозяйственного производства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772816"/>
            <a:ext cx="72362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8288"/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1. Территориально-отраслевое разделение труда в агропромышленном производстве;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    2. Структура и размещение сельскохозяйственных культур с учетом почвенного плодородия и рыночной конъюнктуры;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    3. Формирование направлений и зон развития молочного и мясного скотоводства;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    4. Развитие товарного рыбоводства;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    5. Разработка и освоение инновационных технологий в растениеводстве и животноводстве;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    6. Выработка оптимальной муниципальной модели переработки и реализации сельскохозяйственной продукции;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     7. Определение стратегии развития сельскохозяйственной кооперации с целью максимального интегрирования в рынок малых сельскохозяйственных предприятий, крестьянских (фермерских) хозяйств, индивидуальных предпринимателей и товарных личных подсобных хозяйств граждан.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14290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54A021">
                    <a:lumMod val="75000"/>
                  </a:srgbClr>
                </a:solidFill>
                <a:latin typeface="+mj-lt"/>
                <a:cs typeface="Times New Roman" panose="02020603050405020304" pitchFamily="18" charset="0"/>
              </a:rPr>
              <a:t>Структура перспективной схемы </a:t>
            </a:r>
          </a:p>
          <a:p>
            <a:r>
              <a:rPr lang="ru-RU" sz="2800" b="1" dirty="0" smtClean="0">
                <a:solidFill>
                  <a:srgbClr val="54A021">
                    <a:lumMod val="75000"/>
                  </a:srgbClr>
                </a:solidFill>
                <a:latin typeface="+mj-lt"/>
                <a:cs typeface="Times New Roman" panose="02020603050405020304" pitchFamily="18" charset="0"/>
              </a:rPr>
              <a:t>размещения и специализации сельскохозяйственного производства Сладковского муниципального района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28662" y="1357298"/>
            <a:ext cx="7632848" cy="5072098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1. Перспективная с</a:t>
            </a:r>
            <a: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anose="02020603050405020304" pitchFamily="18" charset="0"/>
              </a:rPr>
              <a:t>хема размещения и специализации сельскохозяйственного производства Сладковского муниципального района.</a:t>
            </a:r>
            <a:b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1800" dirty="0" smtClean="0">
                <a:latin typeface="+mn-lt"/>
              </a:rPr>
              <a:t/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  <a:cs typeface="Times New Roman" pitchFamily="18" charset="0"/>
              </a:rPr>
              <a:t>2</a:t>
            </a:r>
            <a: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  <a:t>. Методические рекомендации для администраций муниципальных районов и глав сельских поселений Тюменской области по оценке потенциала территории и формированию схемы размещения и специализации.</a:t>
            </a:r>
            <a:b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</a:br>
            <a: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3. Электронный паспорт агропромышленного комплекса Сладковского муниципального района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.</a:t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4. Среднесрочная программы («Дорожная карта») развития агропромышленного комплекса Сладковского муниципального района.</a:t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5. Методические рекомендации для </a:t>
            </a:r>
            <a:r>
              <a:rPr lang="ru-RU" sz="180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сельхозтоваропроизводителей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180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Сладковского муниципального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района по внедрению инновационных технологий в растениеводство и животноводство.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Times New Roman" pitchFamily="18" charset="0"/>
              </a:rPr>
              <a:t>6</a:t>
            </a:r>
            <a: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  <a:t>. </a:t>
            </a:r>
            <a: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  <a:t>Проект </a:t>
            </a:r>
            <a:r>
              <a:rPr lang="ru-RU" sz="1800" dirty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  <a:t>адаптивно-ландшафтного земледелия для </a:t>
            </a:r>
            <a: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  <a:t>сельскохозяйственного производственного кооператива «Таволжан» Сладковского района как базового сельхозпредприятия </a:t>
            </a:r>
            <a:r>
              <a:rPr lang="ru-RU" sz="1800" dirty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  <a:t>южной лесостепной агроклиматической зоны Тюменской </a:t>
            </a:r>
            <a:r>
              <a:rPr lang="ru-RU" sz="1800" dirty="0" smtClean="0">
                <a:solidFill>
                  <a:srgbClr val="54A021">
                    <a:lumMod val="75000"/>
                  </a:srgbClr>
                </a:solidFill>
                <a:latin typeface="+mn-lt"/>
                <a:cs typeface="Times New Roman" pitchFamily="18" charset="0"/>
              </a:rPr>
              <a:t>области.</a:t>
            </a:r>
            <a:endParaRPr lang="ru-RU" sz="18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94552"/>
            <a:ext cx="63030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Результаты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реализации пилотного проекта</a:t>
            </a:r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78043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для ГАУ 1">
  <a:themeElements>
    <a:clrScheme name="ТО что надо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Другая 1">
      <a:majorFont>
        <a:latin typeface="Arial Narrow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ГАУ 1</Template>
  <TotalTime>3651</TotalTime>
  <Words>440</Words>
  <Application>Microsoft Office PowerPoint</Application>
  <PresentationFormat>Экран (4:3)</PresentationFormat>
  <Paragraphs>88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 для ГАУ 1</vt:lpstr>
      <vt:lpstr>Слайд 1</vt:lpstr>
      <vt:lpstr>Слайд 2</vt:lpstr>
      <vt:lpstr>Разработка на примере Сладковского муниципального района научно-обоснованных рекомендаций по совершенствованию территориально-отраслевого разделения труда в агропромышленном производстве Тюменской области</vt:lpstr>
      <vt:lpstr>Слайд 4</vt:lpstr>
      <vt:lpstr>Слайд 5</vt:lpstr>
      <vt:lpstr>Слайд 6</vt:lpstr>
      <vt:lpstr>Слайд 7</vt:lpstr>
      <vt:lpstr>Слайд 8</vt:lpstr>
      <vt:lpstr>1. Перспективная схема размещения и специализации сельскохозяйственного производства Сладковского муниципального района.  2. Методические рекомендации для администраций муниципальных районов и глав сельских поселений Тюменской области по оценке потенциала территории и формированию схемы размещения и специализации.   3. Электронный паспорт агропромышленного комплекса Сладковского муниципального района.  4. Среднесрочная программы («Дорожная карта») развития агропромышленного комплекса Сладковского муниципального района.  5. Методические рекомендации для сельхозтоваропроизводителей Сладковского муниципального района по внедрению инновационных технологий в растениеводство и животноводство.  6. Проект адаптивно-ландшафтного земледелия для сельскохозяйственного производственного кооператива «Таволжан» Сладковского района как базового сельхозпредприятия южной лесостепной агроклиматической зоны Тюменской области.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i_puzireva</dc:creator>
  <cp:lastModifiedBy>a_iglovikov</cp:lastModifiedBy>
  <cp:revision>304</cp:revision>
  <cp:lastPrinted>2018-01-22T00:32:55Z</cp:lastPrinted>
  <dcterms:created xsi:type="dcterms:W3CDTF">2017-12-22T17:19:26Z</dcterms:created>
  <dcterms:modified xsi:type="dcterms:W3CDTF">2018-03-15T12:38:35Z</dcterms:modified>
</cp:coreProperties>
</file>